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BA41"/>
    <a:srgbClr val="F2F2F2"/>
    <a:srgbClr val="D9D9D9"/>
    <a:srgbClr val="247BA0"/>
    <a:srgbClr val="404040"/>
    <a:srgbClr val="7F7F7F"/>
    <a:srgbClr val="E820DE"/>
    <a:srgbClr val="84CD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p:scale>
          <a:sx n="90" d="100"/>
          <a:sy n="90" d="100"/>
        </p:scale>
        <p:origin x="1651" y="-5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s://coast.noaa.gov/nerrs/" TargetMode="External"/><Relationship Id="rId5" Type="http://schemas.openxmlformats.org/officeDocument/2006/relationships/image" Target="../media/image20.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One">
    <p:spTree>
      <p:nvGrpSpPr>
        <p:cNvPr id="1" name=""/>
        <p:cNvGrpSpPr/>
        <p:nvPr/>
      </p:nvGrpSpPr>
      <p:grpSpPr>
        <a:xfrm>
          <a:off x="0" y="0"/>
          <a:ext cx="0" cy="0"/>
          <a:chOff x="0" y="0"/>
          <a:chExt cx="0" cy="0"/>
        </a:xfrm>
      </p:grpSpPr>
      <p:sp>
        <p:nvSpPr>
          <p:cNvPr id="42" name="img_storm">
            <a:extLst>
              <a:ext uri="{FF2B5EF4-FFF2-40B4-BE49-F238E27FC236}">
                <a16:creationId xmlns:a16="http://schemas.microsoft.com/office/drawing/2014/main" xmlns="" id="{E3BDF2A2-ABBA-45CD-B312-48750B671577}"/>
              </a:ext>
            </a:extLst>
          </p:cNvPr>
          <p:cNvSpPr>
            <a:spLocks noGrp="1"/>
          </p:cNvSpPr>
          <p:nvPr>
            <p:ph type="pic" sz="quarter" idx="17" hasCustomPrompt="1"/>
          </p:nvPr>
        </p:nvSpPr>
        <p:spPr>
          <a:xfrm>
            <a:off x="1739339" y="1273036"/>
            <a:ext cx="6035040" cy="4389120"/>
          </a:xfrm>
          <a:prstGeom prst="rect">
            <a:avLst/>
          </a:prstGeom>
        </p:spPr>
        <p:txBody>
          <a:bodyPr anchor="ctr" anchorCtr="0"/>
          <a:lstStyle>
            <a:lvl1pPr marL="0" indent="0" algn="ctr">
              <a:buFontTx/>
              <a:buNone/>
              <a:defRPr sz="1800">
                <a:solidFill>
                  <a:schemeClr val="bg1">
                    <a:lumMod val="85000"/>
                  </a:schemeClr>
                </a:solidFill>
              </a:defRPr>
            </a:lvl1pPr>
          </a:lstStyle>
          <a:p>
            <a:r>
              <a:rPr lang="en-US" dirty="0"/>
              <a:t>Picture</a:t>
            </a:r>
          </a:p>
        </p:txBody>
      </p:sp>
      <p:sp>
        <p:nvSpPr>
          <p:cNvPr id="7" name="Rectangle 6">
            <a:extLst>
              <a:ext uri="{FF2B5EF4-FFF2-40B4-BE49-F238E27FC236}">
                <a16:creationId xmlns:a16="http://schemas.microsoft.com/office/drawing/2014/main" xmlns="" id="{B25475F8-A647-4D1F-A691-2446014313D2}"/>
              </a:ext>
            </a:extLst>
          </p:cNvPr>
          <p:cNvSpPr/>
          <p:nvPr userDrawn="1"/>
        </p:nvSpPr>
        <p:spPr>
          <a:xfrm>
            <a:off x="0" y="2139"/>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274320" rIns="640080" rtlCol="0" anchor="t" anchorCtr="0"/>
          <a:lstStyle/>
          <a:p>
            <a:pPr algn="r"/>
            <a:endParaRPr lang="en-US" sz="4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xmlns="" id="{08F4779C-4060-4089-9D55-BC0FAED2B04A}"/>
              </a:ext>
            </a:extLst>
          </p:cNvPr>
          <p:cNvSpPr/>
          <p:nvPr userDrawn="1"/>
        </p:nvSpPr>
        <p:spPr>
          <a:xfrm>
            <a:off x="0" y="5543052"/>
            <a:ext cx="7772400" cy="310896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a16="http://schemas.microsoft.com/office/drawing/2014/main" xmlns="" id="{02EE81C6-1FA4-4A33-89BC-989259F01244}"/>
              </a:ext>
            </a:extLst>
          </p:cNvPr>
          <p:cNvGrpSpPr/>
          <p:nvPr userDrawn="1"/>
        </p:nvGrpSpPr>
        <p:grpSpPr>
          <a:xfrm>
            <a:off x="4488463" y="282606"/>
            <a:ext cx="848238" cy="182880"/>
            <a:chOff x="1576039" y="423746"/>
            <a:chExt cx="848238" cy="182880"/>
          </a:xfrm>
        </p:grpSpPr>
        <p:sp>
          <p:nvSpPr>
            <p:cNvPr id="21" name="Oval 20">
              <a:extLst>
                <a:ext uri="{FF2B5EF4-FFF2-40B4-BE49-F238E27FC236}">
                  <a16:creationId xmlns:a16="http://schemas.microsoft.com/office/drawing/2014/main" xmlns="" id="{F9EDB051-8DF5-45E4-A598-32EAA0F97601}"/>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xmlns="" id="{3203CBEE-E6B1-4F95-8454-0CC3F522E42A}"/>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xmlns="" id="{EC88C13D-F134-4859-8D47-0B5241FB62C7}"/>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xmlns="" id="{D55358B1-C4B3-4F2F-BD75-B1EDD2B7DD77}"/>
              </a:ext>
            </a:extLst>
          </p:cNvPr>
          <p:cNvGrpSpPr/>
          <p:nvPr userDrawn="1"/>
        </p:nvGrpSpPr>
        <p:grpSpPr>
          <a:xfrm>
            <a:off x="226278" y="5954872"/>
            <a:ext cx="7301462" cy="1103622"/>
            <a:chOff x="268613" y="6014145"/>
            <a:chExt cx="7301462" cy="1103622"/>
          </a:xfrm>
        </p:grpSpPr>
        <p:pic>
          <p:nvPicPr>
            <p:cNvPr id="12" name="Picture 11">
              <a:extLst>
                <a:ext uri="{FF2B5EF4-FFF2-40B4-BE49-F238E27FC236}">
                  <a16:creationId xmlns:a16="http://schemas.microsoft.com/office/drawing/2014/main" xmlns="" id="{238B4400-ABDB-417E-8CBC-8BDC92D06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625" y="6014145"/>
              <a:ext cx="1097280" cy="1097280"/>
            </a:xfrm>
            <a:prstGeom prst="rect">
              <a:avLst/>
            </a:prstGeom>
          </p:spPr>
        </p:pic>
        <p:pic>
          <p:nvPicPr>
            <p:cNvPr id="13" name="Picture 12">
              <a:extLst>
                <a:ext uri="{FF2B5EF4-FFF2-40B4-BE49-F238E27FC236}">
                  <a16:creationId xmlns:a16="http://schemas.microsoft.com/office/drawing/2014/main" xmlns="" id="{46CD056F-CD70-4668-A7AE-F3E948FE5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184" y="6018443"/>
              <a:ext cx="1097280" cy="1097280"/>
            </a:xfrm>
            <a:prstGeom prst="rect">
              <a:avLst/>
            </a:prstGeom>
          </p:spPr>
        </p:pic>
        <p:pic>
          <p:nvPicPr>
            <p:cNvPr id="15" name="Picture 14">
              <a:extLst>
                <a:ext uri="{FF2B5EF4-FFF2-40B4-BE49-F238E27FC236}">
                  <a16:creationId xmlns:a16="http://schemas.microsoft.com/office/drawing/2014/main" xmlns="" id="{0842E605-3C91-433A-BFDC-BA3A30287B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13" y="6016541"/>
              <a:ext cx="1097280" cy="1097280"/>
            </a:xfrm>
            <a:prstGeom prst="rect">
              <a:avLst/>
            </a:prstGeom>
          </p:spPr>
        </p:pic>
        <p:sp>
          <p:nvSpPr>
            <p:cNvPr id="16" name="TextBox 15">
              <a:extLst>
                <a:ext uri="{FF2B5EF4-FFF2-40B4-BE49-F238E27FC236}">
                  <a16:creationId xmlns:a16="http://schemas.microsoft.com/office/drawing/2014/main" xmlns="" id="{7B26D706-B6BC-435F-99EB-12DAD796A04F}"/>
                </a:ext>
              </a:extLst>
            </p:cNvPr>
            <p:cNvSpPr txBox="1"/>
            <p:nvPr/>
          </p:nvSpPr>
          <p:spPr>
            <a:xfrm>
              <a:off x="1423375" y="6372579"/>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7" name="TextBox 16">
              <a:extLst>
                <a:ext uri="{FF2B5EF4-FFF2-40B4-BE49-F238E27FC236}">
                  <a16:creationId xmlns:a16="http://schemas.microsoft.com/office/drawing/2014/main" xmlns="" id="{DE79A2ED-E0D3-40C1-A9FA-4494690183EF}"/>
                </a:ext>
              </a:extLst>
            </p:cNvPr>
            <p:cNvSpPr txBox="1"/>
            <p:nvPr/>
          </p:nvSpPr>
          <p:spPr>
            <a:xfrm>
              <a:off x="2993154" y="6373388"/>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8" name="TextBox 17">
              <a:extLst>
                <a:ext uri="{FF2B5EF4-FFF2-40B4-BE49-F238E27FC236}">
                  <a16:creationId xmlns:a16="http://schemas.microsoft.com/office/drawing/2014/main" xmlns="" id="{9B16D6B0-A51C-40BD-B3C1-C14B5D416C15}"/>
                </a:ext>
              </a:extLst>
            </p:cNvPr>
            <p:cNvSpPr txBox="1"/>
            <p:nvPr/>
          </p:nvSpPr>
          <p:spPr>
            <a:xfrm>
              <a:off x="4542071" y="6374275"/>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11" name="Picture 10" descr="Logo, icon&#10;&#10;Description automatically generated">
              <a:extLst>
                <a:ext uri="{FF2B5EF4-FFF2-40B4-BE49-F238E27FC236}">
                  <a16:creationId xmlns:a16="http://schemas.microsoft.com/office/drawing/2014/main" xmlns="" id="{46BDA720-1BB2-473B-A862-38B8FD7A93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0259" y="6020487"/>
              <a:ext cx="1097280" cy="1097280"/>
            </a:xfrm>
            <a:prstGeom prst="rect">
              <a:avLst/>
            </a:prstGeom>
          </p:spPr>
        </p:pic>
        <p:sp>
          <p:nvSpPr>
            <p:cNvPr id="24" name="TextBox 23">
              <a:extLst>
                <a:ext uri="{FF2B5EF4-FFF2-40B4-BE49-F238E27FC236}">
                  <a16:creationId xmlns:a16="http://schemas.microsoft.com/office/drawing/2014/main" xmlns="" id="{019602B7-1DE5-4123-B6B6-F2CFC57BEE6C}"/>
                </a:ext>
              </a:extLst>
            </p:cNvPr>
            <p:cNvSpPr txBox="1"/>
            <p:nvPr/>
          </p:nvSpPr>
          <p:spPr>
            <a:xfrm>
              <a:off x="6095512" y="6372324"/>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25" name="Picture 24" descr="Logo, icon&#10;&#10;Description automatically generated">
              <a:extLst>
                <a:ext uri="{FF2B5EF4-FFF2-40B4-BE49-F238E27FC236}">
                  <a16:creationId xmlns:a16="http://schemas.microsoft.com/office/drawing/2014/main" xmlns="" id="{0254A44B-F529-4C7D-9D22-26CDB2F8DE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2795" y="6019215"/>
              <a:ext cx="1097280" cy="1097280"/>
            </a:xfrm>
            <a:prstGeom prst="rect">
              <a:avLst/>
            </a:prstGeom>
          </p:spPr>
        </p:pic>
      </p:grpSp>
      <p:sp>
        <p:nvSpPr>
          <p:cNvPr id="32" name="Rounded Rectangle 15">
            <a:extLst>
              <a:ext uri="{FF2B5EF4-FFF2-40B4-BE49-F238E27FC236}">
                <a16:creationId xmlns:a16="http://schemas.microsoft.com/office/drawing/2014/main" xmlns="" id="{3BC7AC82-782E-48E0-B12A-B08A26CD8F24}"/>
              </a:ext>
            </a:extLst>
          </p:cNvPr>
          <p:cNvSpPr/>
          <p:nvPr userDrawn="1"/>
        </p:nvSpPr>
        <p:spPr>
          <a:xfrm>
            <a:off x="109728" y="2484035"/>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3" name="Rounded Rectangle 16">
            <a:extLst>
              <a:ext uri="{FF2B5EF4-FFF2-40B4-BE49-F238E27FC236}">
                <a16:creationId xmlns:a16="http://schemas.microsoft.com/office/drawing/2014/main" xmlns="" id="{5FB62143-372F-40A2-A4E6-98AD6A0CA96A}"/>
              </a:ext>
            </a:extLst>
          </p:cNvPr>
          <p:cNvSpPr/>
          <p:nvPr userDrawn="1"/>
        </p:nvSpPr>
        <p:spPr>
          <a:xfrm>
            <a:off x="109022" y="350037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4" name="Rounded Rectangle 17">
            <a:extLst>
              <a:ext uri="{FF2B5EF4-FFF2-40B4-BE49-F238E27FC236}">
                <a16:creationId xmlns:a16="http://schemas.microsoft.com/office/drawing/2014/main" xmlns="" id="{BEBAE4BD-9A76-4778-8216-BF674F849D80}"/>
              </a:ext>
            </a:extLst>
          </p:cNvPr>
          <p:cNvSpPr/>
          <p:nvPr userDrawn="1"/>
        </p:nvSpPr>
        <p:spPr>
          <a:xfrm>
            <a:off x="109022" y="452309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sp>
        <p:nvSpPr>
          <p:cNvPr id="35" name="Rounded Rectangle 18">
            <a:extLst>
              <a:ext uri="{FF2B5EF4-FFF2-40B4-BE49-F238E27FC236}">
                <a16:creationId xmlns:a16="http://schemas.microsoft.com/office/drawing/2014/main" xmlns="" id="{0B91F503-FAF8-4215-9C25-DDB7243331CF}"/>
              </a:ext>
            </a:extLst>
          </p:cNvPr>
          <p:cNvSpPr/>
          <p:nvPr userDrawn="1"/>
        </p:nvSpPr>
        <p:spPr>
          <a:xfrm>
            <a:off x="109728" y="1467700"/>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64008"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pic>
        <p:nvPicPr>
          <p:cNvPr id="36" name="Picture 35" descr="Text&#10;&#10;Description automatically generated with low confidence">
            <a:extLst>
              <a:ext uri="{FF2B5EF4-FFF2-40B4-BE49-F238E27FC236}">
                <a16:creationId xmlns:a16="http://schemas.microsoft.com/office/drawing/2014/main" xmlns="" id="{346F7AD8-BF5C-4E4D-91A9-8EBA16118EA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940983" y="8795425"/>
            <a:ext cx="1620168" cy="822960"/>
          </a:xfrm>
          <a:prstGeom prst="rect">
            <a:avLst/>
          </a:prstGeom>
        </p:spPr>
      </p:pic>
      <p:pic>
        <p:nvPicPr>
          <p:cNvPr id="37" name="Picture 36" descr="Graphical user interface, text&#10;&#10;Description automatically generated">
            <a:extLst>
              <a:ext uri="{FF2B5EF4-FFF2-40B4-BE49-F238E27FC236}">
                <a16:creationId xmlns:a16="http://schemas.microsoft.com/office/drawing/2014/main" xmlns="" id="{FA86D7B6-66CC-4892-B545-2CA7D52599B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737446" y="8774256"/>
            <a:ext cx="2835315" cy="640080"/>
          </a:xfrm>
          <a:prstGeom prst="rect">
            <a:avLst/>
          </a:prstGeom>
        </p:spPr>
      </p:pic>
      <p:pic>
        <p:nvPicPr>
          <p:cNvPr id="38" name="Picture 37" descr="A picture containing logo&#10;&#10;Description automatically generated">
            <a:extLst>
              <a:ext uri="{FF2B5EF4-FFF2-40B4-BE49-F238E27FC236}">
                <a16:creationId xmlns:a16="http://schemas.microsoft.com/office/drawing/2014/main" xmlns="" id="{7EFE4D2F-B04E-48D1-89C2-C3395451EF5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5843" y="8741194"/>
            <a:ext cx="1645920" cy="822960"/>
          </a:xfrm>
          <a:prstGeom prst="rect">
            <a:avLst/>
          </a:prstGeom>
        </p:spPr>
      </p:pic>
      <p:sp>
        <p:nvSpPr>
          <p:cNvPr id="6" name="txt_event_ttl">
            <a:extLst>
              <a:ext uri="{FF2B5EF4-FFF2-40B4-BE49-F238E27FC236}">
                <a16:creationId xmlns:a16="http://schemas.microsoft.com/office/drawing/2014/main" xmlns="" id="{333C99C2-734E-40AA-B27E-E4D7E60C1793}"/>
              </a:ext>
            </a:extLst>
          </p:cNvPr>
          <p:cNvSpPr>
            <a:spLocks noGrp="1"/>
          </p:cNvSpPr>
          <p:nvPr>
            <p:ph type="body" sz="quarter" idx="10" hasCustomPrompt="1"/>
          </p:nvPr>
        </p:nvSpPr>
        <p:spPr>
          <a:xfrm>
            <a:off x="0" y="452799"/>
            <a:ext cx="7772400" cy="914400"/>
          </a:xfrm>
          <a:prstGeom prst="rect">
            <a:avLst/>
          </a:prstGeom>
        </p:spPr>
        <p:txBody>
          <a:bodyPr wrap="none" lIns="457200" tIns="91440" rIns="640080" bIns="182880" anchor="b" anchorCtr="0">
            <a:normAutofit/>
          </a:bodyPr>
          <a:lstStyle>
            <a:lvl1pPr marL="0" indent="0" algn="r">
              <a:lnSpc>
                <a:spcPct val="100000"/>
              </a:lnSpc>
              <a:spcBef>
                <a:spcPts val="0"/>
              </a:spcBef>
              <a:buFontTx/>
              <a:buNone/>
              <a:defRPr sz="4400">
                <a:solidFill>
                  <a:schemeClr val="bg1"/>
                </a:solidFill>
                <a:latin typeface="Segoe UI" panose="020B0502040204020203" pitchFamily="34" charset="0"/>
                <a:cs typeface="Segoe UI" panose="020B0502040204020203" pitchFamily="34" charset="0"/>
              </a:defRPr>
            </a:lvl1pPr>
            <a:lvl2pPr marL="388620" indent="0">
              <a:buNone/>
              <a:defRPr/>
            </a:lvl2pPr>
          </a:lstStyle>
          <a:p>
            <a:pPr lvl="0"/>
            <a:r>
              <a:rPr lang="en-US" dirty="0"/>
              <a:t>CLICK TO EDIT</a:t>
            </a:r>
          </a:p>
        </p:txBody>
      </p:sp>
      <p:sp>
        <p:nvSpPr>
          <p:cNvPr id="10" name="txt_event_date">
            <a:extLst>
              <a:ext uri="{FF2B5EF4-FFF2-40B4-BE49-F238E27FC236}">
                <a16:creationId xmlns:a16="http://schemas.microsoft.com/office/drawing/2014/main" xmlns="" id="{FB7A2F8A-B8C8-4149-9D15-C1F26B5099F5}"/>
              </a:ext>
            </a:extLst>
          </p:cNvPr>
          <p:cNvSpPr>
            <a:spLocks noGrp="1"/>
          </p:cNvSpPr>
          <p:nvPr>
            <p:ph type="body" sz="quarter" idx="11" hasCustomPrompt="1"/>
          </p:nvPr>
        </p:nvSpPr>
        <p:spPr>
          <a:xfrm>
            <a:off x="5336701" y="191166"/>
            <a:ext cx="2468880" cy="365760"/>
          </a:xfrm>
          <a:prstGeom prst="rect">
            <a:avLst/>
          </a:prstGeom>
        </p:spPr>
        <p:txBody>
          <a:bodyPr rIns="640080" bIns="91440" anchor="b" anchorCtr="0"/>
          <a:lstStyle>
            <a:lvl1pPr marL="0" indent="0" algn="r">
              <a:lnSpc>
                <a:spcPct val="100000"/>
              </a:lnSpc>
              <a:spcBef>
                <a:spcPts val="0"/>
              </a:spcBef>
              <a:buFontTx/>
              <a:buNone/>
              <a:defRPr sz="12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9" name="img_resrv_logo">
            <a:extLst>
              <a:ext uri="{FF2B5EF4-FFF2-40B4-BE49-F238E27FC236}">
                <a16:creationId xmlns:a16="http://schemas.microsoft.com/office/drawing/2014/main" xmlns="" id="{B3C91309-2227-4FAA-B98B-F2BD9014B934}"/>
              </a:ext>
            </a:extLst>
          </p:cNvPr>
          <p:cNvSpPr>
            <a:spLocks noGrp="1"/>
          </p:cNvSpPr>
          <p:nvPr>
            <p:ph type="pic" sz="quarter" idx="12"/>
          </p:nvPr>
        </p:nvSpPr>
        <p:spPr>
          <a:xfrm>
            <a:off x="1963483" y="8780383"/>
            <a:ext cx="822960" cy="822960"/>
          </a:xfrm>
          <a:prstGeom prst="rect">
            <a:avLst/>
          </a:prstGeom>
        </p:spPr>
        <p:txBody>
          <a:bodyPr anchor="ctr" anchorCtr="0"/>
          <a:lstStyle>
            <a:lvl1pPr marL="0" indent="0" algn="ctr">
              <a:buFontTx/>
              <a:buNone/>
              <a:defRPr sz="1200">
                <a:solidFill>
                  <a:schemeClr val="bg1">
                    <a:lumMod val="85000"/>
                  </a:schemeClr>
                </a:solidFill>
              </a:defRPr>
            </a:lvl1pPr>
          </a:lstStyle>
          <a:p>
            <a:endParaRPr lang="en-US" dirty="0"/>
          </a:p>
        </p:txBody>
      </p:sp>
      <p:sp>
        <p:nvSpPr>
          <p:cNvPr id="27" name="txt_data_src">
            <a:extLst>
              <a:ext uri="{FF2B5EF4-FFF2-40B4-BE49-F238E27FC236}">
                <a16:creationId xmlns:a16="http://schemas.microsoft.com/office/drawing/2014/main" xmlns="" id="{1CEDDFE8-26BB-4470-8176-12B6F1C88CFD}"/>
              </a:ext>
            </a:extLst>
          </p:cNvPr>
          <p:cNvSpPr>
            <a:spLocks noGrp="1"/>
          </p:cNvSpPr>
          <p:nvPr>
            <p:ph type="body" sz="quarter" idx="13" hasCustomPrompt="1"/>
          </p:nvPr>
        </p:nvSpPr>
        <p:spPr>
          <a:xfrm>
            <a:off x="4553689" y="9484188"/>
            <a:ext cx="301752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39" name="txt_date_update">
            <a:extLst>
              <a:ext uri="{FF2B5EF4-FFF2-40B4-BE49-F238E27FC236}">
                <a16:creationId xmlns:a16="http://schemas.microsoft.com/office/drawing/2014/main" xmlns="" id="{173A743E-211A-429B-81E5-469A124C05F1}"/>
              </a:ext>
            </a:extLst>
          </p:cNvPr>
          <p:cNvSpPr>
            <a:spLocks noGrp="1"/>
          </p:cNvSpPr>
          <p:nvPr>
            <p:ph type="body" sz="quarter" idx="14" hasCustomPrompt="1"/>
          </p:nvPr>
        </p:nvSpPr>
        <p:spPr>
          <a:xfrm>
            <a:off x="5741275" y="9665988"/>
            <a:ext cx="182880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29" name="txt_monitor_ttl">
            <a:extLst>
              <a:ext uri="{FF2B5EF4-FFF2-40B4-BE49-F238E27FC236}">
                <a16:creationId xmlns:a16="http://schemas.microsoft.com/office/drawing/2014/main" xmlns="" id="{DFC92C53-FF96-48FB-99C0-E26C0D99C471}"/>
              </a:ext>
            </a:extLst>
          </p:cNvPr>
          <p:cNvSpPr>
            <a:spLocks noGrp="1"/>
          </p:cNvSpPr>
          <p:nvPr>
            <p:ph type="body" sz="quarter" idx="15" hasCustomPrompt="1"/>
          </p:nvPr>
        </p:nvSpPr>
        <p:spPr>
          <a:xfrm>
            <a:off x="0" y="5544053"/>
            <a:ext cx="7406640" cy="365760"/>
          </a:xfrm>
          <a:prstGeom prst="rect">
            <a:avLst/>
          </a:prstGeom>
        </p:spPr>
        <p:txBody>
          <a:bodyPr lIns="182880" anchor="ctr" anchorCtr="0"/>
          <a:lstStyle>
            <a:lvl1pPr marL="0" indent="0">
              <a:lnSpc>
                <a:spcPct val="100000"/>
              </a:lnSpc>
              <a:spcBef>
                <a:spcPts val="0"/>
              </a:spcBef>
              <a:buFontTx/>
              <a:buNone/>
              <a:defRPr sz="1600">
                <a:solidFill>
                  <a:srgbClr val="AEBA41"/>
                </a:solidFill>
                <a:latin typeface="Segoe UI" panose="020B0502040204020203" pitchFamily="34" charset="0"/>
                <a:cs typeface="Segoe UI" panose="020B0502040204020203" pitchFamily="34" charset="0"/>
              </a:defRPr>
            </a:lvl1pPr>
          </a:lstStyle>
          <a:p>
            <a:pPr lvl="0"/>
            <a:r>
              <a:rPr lang="en-US" dirty="0"/>
              <a:t>Click to Edit Title</a:t>
            </a:r>
          </a:p>
        </p:txBody>
      </p:sp>
      <p:sp>
        <p:nvSpPr>
          <p:cNvPr id="40" name="txt_storm_bkgd">
            <a:extLst>
              <a:ext uri="{FF2B5EF4-FFF2-40B4-BE49-F238E27FC236}">
                <a16:creationId xmlns:a16="http://schemas.microsoft.com/office/drawing/2014/main" xmlns="" id="{799B26C5-9EF6-4DB6-8F90-8D06CB4D6D5A}"/>
              </a:ext>
            </a:extLst>
          </p:cNvPr>
          <p:cNvSpPr>
            <a:spLocks noGrp="1"/>
          </p:cNvSpPr>
          <p:nvPr>
            <p:ph type="body" sz="quarter" idx="16" hasCustomPrompt="1"/>
          </p:nvPr>
        </p:nvSpPr>
        <p:spPr>
          <a:xfrm>
            <a:off x="0" y="7085500"/>
            <a:ext cx="7772400" cy="1554480"/>
          </a:xfrm>
          <a:prstGeom prst="rect">
            <a:avLst/>
          </a:prstGeom>
        </p:spPr>
        <p:txBody>
          <a:bodyPr lIns="182880" rIns="137160"/>
          <a:lstStyle>
            <a:lvl1pPr marL="0" indent="0">
              <a:lnSpc>
                <a:spcPct val="100000"/>
              </a:lnSpc>
              <a:spcBef>
                <a:spcPts val="0"/>
              </a:spcBef>
              <a:buFontTx/>
              <a:buNone/>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text</a:t>
            </a:r>
          </a:p>
        </p:txBody>
      </p:sp>
      <p:sp>
        <p:nvSpPr>
          <p:cNvPr id="44" name="txt_dash_v1">
            <a:extLst>
              <a:ext uri="{FF2B5EF4-FFF2-40B4-BE49-F238E27FC236}">
                <a16:creationId xmlns:a16="http://schemas.microsoft.com/office/drawing/2014/main" xmlns="" id="{B3601512-960B-4E46-BB2A-2199B8902550}"/>
              </a:ext>
            </a:extLst>
          </p:cNvPr>
          <p:cNvSpPr>
            <a:spLocks noGrp="1"/>
          </p:cNvSpPr>
          <p:nvPr>
            <p:ph type="body" sz="quarter" idx="18" hasCustomPrompt="1"/>
          </p:nvPr>
        </p:nvSpPr>
        <p:spPr>
          <a:xfrm>
            <a:off x="605410" y="1474156"/>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5" name="txt_dash_v2">
            <a:extLst>
              <a:ext uri="{FF2B5EF4-FFF2-40B4-BE49-F238E27FC236}">
                <a16:creationId xmlns:a16="http://schemas.microsoft.com/office/drawing/2014/main" xmlns="" id="{F279BE25-5A5B-4316-B9CC-698268C5C602}"/>
              </a:ext>
            </a:extLst>
          </p:cNvPr>
          <p:cNvSpPr>
            <a:spLocks noGrp="1"/>
          </p:cNvSpPr>
          <p:nvPr>
            <p:ph type="body" sz="quarter" idx="19" hasCustomPrompt="1"/>
          </p:nvPr>
        </p:nvSpPr>
        <p:spPr>
          <a:xfrm>
            <a:off x="605410" y="2490420"/>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6" name="txt_dash_v3">
            <a:extLst>
              <a:ext uri="{FF2B5EF4-FFF2-40B4-BE49-F238E27FC236}">
                <a16:creationId xmlns:a16="http://schemas.microsoft.com/office/drawing/2014/main" xmlns="" id="{8C7DCACF-573D-402F-BD95-DFDCD65CADAD}"/>
              </a:ext>
            </a:extLst>
          </p:cNvPr>
          <p:cNvSpPr>
            <a:spLocks noGrp="1"/>
          </p:cNvSpPr>
          <p:nvPr>
            <p:ph type="body" sz="quarter" idx="20" hasCustomPrompt="1"/>
          </p:nvPr>
        </p:nvSpPr>
        <p:spPr>
          <a:xfrm>
            <a:off x="606116" y="3506904"/>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7" name="txt_dash_v4">
            <a:extLst>
              <a:ext uri="{FF2B5EF4-FFF2-40B4-BE49-F238E27FC236}">
                <a16:creationId xmlns:a16="http://schemas.microsoft.com/office/drawing/2014/main" xmlns="" id="{CE62153F-7DDB-42CB-A993-6245464D6C17}"/>
              </a:ext>
            </a:extLst>
          </p:cNvPr>
          <p:cNvSpPr>
            <a:spLocks noGrp="1"/>
          </p:cNvSpPr>
          <p:nvPr>
            <p:ph type="body" sz="quarter" idx="21" hasCustomPrompt="1"/>
          </p:nvPr>
        </p:nvSpPr>
        <p:spPr>
          <a:xfrm>
            <a:off x="606116" y="4522671"/>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9" name="txt_dash_v1_desc">
            <a:extLst>
              <a:ext uri="{FF2B5EF4-FFF2-40B4-BE49-F238E27FC236}">
                <a16:creationId xmlns:a16="http://schemas.microsoft.com/office/drawing/2014/main" xmlns="" id="{BACC7393-2CB6-403C-B79D-BA7B5E853177}"/>
              </a:ext>
            </a:extLst>
          </p:cNvPr>
          <p:cNvSpPr>
            <a:spLocks noGrp="1"/>
          </p:cNvSpPr>
          <p:nvPr>
            <p:ph type="body" sz="quarter" idx="22" hasCustomPrompt="1"/>
          </p:nvPr>
        </p:nvSpPr>
        <p:spPr>
          <a:xfrm>
            <a:off x="146304" y="1811281"/>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0" name="txt_dash_v2_desc">
            <a:extLst>
              <a:ext uri="{FF2B5EF4-FFF2-40B4-BE49-F238E27FC236}">
                <a16:creationId xmlns:a16="http://schemas.microsoft.com/office/drawing/2014/main" xmlns="" id="{4B28269E-0A3C-4D6B-8DC6-6D21FB474830}"/>
              </a:ext>
            </a:extLst>
          </p:cNvPr>
          <p:cNvSpPr>
            <a:spLocks noGrp="1"/>
          </p:cNvSpPr>
          <p:nvPr>
            <p:ph type="body" sz="quarter" idx="23" hasCustomPrompt="1"/>
          </p:nvPr>
        </p:nvSpPr>
        <p:spPr>
          <a:xfrm>
            <a:off x="146304" y="2829492"/>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1" name="txt_dash_v3_desc">
            <a:extLst>
              <a:ext uri="{FF2B5EF4-FFF2-40B4-BE49-F238E27FC236}">
                <a16:creationId xmlns:a16="http://schemas.microsoft.com/office/drawing/2014/main" xmlns="" id="{F7549C24-C80C-4C88-9744-16BFB3FB7F3E}"/>
              </a:ext>
            </a:extLst>
          </p:cNvPr>
          <p:cNvSpPr>
            <a:spLocks noGrp="1"/>
          </p:cNvSpPr>
          <p:nvPr>
            <p:ph type="body" sz="quarter" idx="24" hasCustomPrompt="1"/>
          </p:nvPr>
        </p:nvSpPr>
        <p:spPr>
          <a:xfrm>
            <a:off x="145843" y="3871899"/>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2" name="txt_dash_v4_desc">
            <a:extLst>
              <a:ext uri="{FF2B5EF4-FFF2-40B4-BE49-F238E27FC236}">
                <a16:creationId xmlns:a16="http://schemas.microsoft.com/office/drawing/2014/main" xmlns="" id="{4AE9EEB8-E955-4453-8B34-FA6C1FB71A6B}"/>
              </a:ext>
            </a:extLst>
          </p:cNvPr>
          <p:cNvSpPr>
            <a:spLocks noGrp="1"/>
          </p:cNvSpPr>
          <p:nvPr>
            <p:ph type="body" sz="quarter" idx="25" hasCustomPrompt="1"/>
          </p:nvPr>
        </p:nvSpPr>
        <p:spPr>
          <a:xfrm>
            <a:off x="145843" y="4860415"/>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Tree>
    <p:extLst>
      <p:ext uri="{BB962C8B-B14F-4D97-AF65-F5344CB8AC3E}">
        <p14:creationId xmlns:p14="http://schemas.microsoft.com/office/powerpoint/2010/main" val="39280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Two">
    <p:spTree>
      <p:nvGrpSpPr>
        <p:cNvPr id="1" name=""/>
        <p:cNvGrpSpPr/>
        <p:nvPr/>
      </p:nvGrpSpPr>
      <p:grpSpPr>
        <a:xfrm>
          <a:off x="0" y="0"/>
          <a:ext cx="0" cy="0"/>
          <a:chOff x="0" y="0"/>
          <a:chExt cx="0" cy="0"/>
        </a:xfrm>
      </p:grpSpPr>
      <p:sp>
        <p:nvSpPr>
          <p:cNvPr id="21" name="img_resrv_map">
            <a:extLst>
              <a:ext uri="{FF2B5EF4-FFF2-40B4-BE49-F238E27FC236}">
                <a16:creationId xmlns:a16="http://schemas.microsoft.com/office/drawing/2014/main" xmlns="" id="{092104E5-1F22-43C4-836B-AFD522C7BB27}"/>
              </a:ext>
            </a:extLst>
          </p:cNvPr>
          <p:cNvSpPr>
            <a:spLocks noGrp="1"/>
          </p:cNvSpPr>
          <p:nvPr>
            <p:ph type="pic" sz="quarter" idx="14"/>
          </p:nvPr>
        </p:nvSpPr>
        <p:spPr>
          <a:xfrm>
            <a:off x="4113071" y="6856725"/>
            <a:ext cx="3657600" cy="32004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9" name="Rectangle 8">
            <a:extLst>
              <a:ext uri="{FF2B5EF4-FFF2-40B4-BE49-F238E27FC236}">
                <a16:creationId xmlns:a16="http://schemas.microsoft.com/office/drawing/2014/main" xmlns="" id="{BAC62110-8DEE-4F04-B22B-5557C5031593}"/>
              </a:ext>
            </a:extLst>
          </p:cNvPr>
          <p:cNvSpPr/>
          <p:nvPr userDrawn="1"/>
        </p:nvSpPr>
        <p:spPr>
          <a:xfrm>
            <a:off x="-1729" y="6813120"/>
            <a:ext cx="4114800" cy="324612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endParaRPr lang="en-US" sz="1200" dirty="0">
              <a:cs typeface="Segoe UI" panose="020B0502040204020203" pitchFamily="34" charset="0"/>
            </a:endParaRPr>
          </a:p>
        </p:txBody>
      </p:sp>
      <p:sp>
        <p:nvSpPr>
          <p:cNvPr id="7" name="Rectangle 6">
            <a:extLst>
              <a:ext uri="{FF2B5EF4-FFF2-40B4-BE49-F238E27FC236}">
                <a16:creationId xmlns:a16="http://schemas.microsoft.com/office/drawing/2014/main" xmlns="" id="{6D29D1F9-132B-4A1A-821E-732A98CA662F}"/>
              </a:ext>
            </a:extLst>
          </p:cNvPr>
          <p:cNvSpPr/>
          <p:nvPr userDrawn="1"/>
        </p:nvSpPr>
        <p:spPr>
          <a:xfrm>
            <a:off x="2162" y="1374005"/>
            <a:ext cx="7772400" cy="5486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xmlns="" id="{039E2D0C-A330-4DE9-98B5-A46E04C7D857}"/>
              </a:ext>
            </a:extLst>
          </p:cNvPr>
          <p:cNvSpPr/>
          <p:nvPr userDrawn="1"/>
        </p:nvSpPr>
        <p:spPr>
          <a:xfrm>
            <a:off x="0" y="9525"/>
            <a:ext cx="7772400" cy="13716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6000" dirty="0">
                <a:latin typeface="Segoe UI" panose="020B0502040204020203" pitchFamily="34" charset="0"/>
                <a:cs typeface="Segoe UI" panose="020B0502040204020203" pitchFamily="34" charset="0"/>
              </a:rPr>
              <a:t> </a:t>
            </a:r>
          </a:p>
        </p:txBody>
      </p:sp>
      <p:sp>
        <p:nvSpPr>
          <p:cNvPr id="3" name="txt_resrv_abbrev">
            <a:extLst>
              <a:ext uri="{FF2B5EF4-FFF2-40B4-BE49-F238E27FC236}">
                <a16:creationId xmlns:a16="http://schemas.microsoft.com/office/drawing/2014/main" xmlns="" id="{58E934E7-BB76-4C74-83DB-6A5432062DC6}"/>
              </a:ext>
            </a:extLst>
          </p:cNvPr>
          <p:cNvSpPr>
            <a:spLocks noGrp="1"/>
          </p:cNvSpPr>
          <p:nvPr>
            <p:ph type="body" sz="quarter" idx="10" hasCustomPrompt="1"/>
          </p:nvPr>
        </p:nvSpPr>
        <p:spPr>
          <a:xfrm>
            <a:off x="-2162" y="10884"/>
            <a:ext cx="7772400" cy="1371600"/>
          </a:xfrm>
          <a:prstGeom prst="rect">
            <a:avLst/>
          </a:prstGeom>
        </p:spPr>
        <p:txBody>
          <a:bodyPr lIns="274320" tIns="0" anchor="ctr" anchorCtr="0"/>
          <a:lstStyle>
            <a:lvl1pPr marL="0" indent="0">
              <a:lnSpc>
                <a:spcPct val="100000"/>
              </a:lnSpc>
              <a:spcBef>
                <a:spcPts val="0"/>
              </a:spcBef>
              <a:buFontTx/>
              <a:buNone/>
              <a:defRPr sz="60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XXX</a:t>
            </a:r>
          </a:p>
        </p:txBody>
      </p:sp>
      <p:sp>
        <p:nvSpPr>
          <p:cNvPr id="5" name="txt_resrv_nerrs_desc">
            <a:extLst>
              <a:ext uri="{FF2B5EF4-FFF2-40B4-BE49-F238E27FC236}">
                <a16:creationId xmlns:a16="http://schemas.microsoft.com/office/drawing/2014/main" xmlns="" id="{BCF62591-58AA-4D69-AB00-C64B7E52D46F}"/>
              </a:ext>
            </a:extLst>
          </p:cNvPr>
          <p:cNvSpPr>
            <a:spLocks noGrp="1"/>
          </p:cNvSpPr>
          <p:nvPr>
            <p:ph type="body" sz="quarter" idx="11"/>
          </p:nvPr>
        </p:nvSpPr>
        <p:spPr>
          <a:xfrm>
            <a:off x="1872342" y="228598"/>
            <a:ext cx="5212080" cy="914400"/>
          </a:xfrm>
          <a:prstGeom prst="rect">
            <a:avLst/>
          </a:prstGeom>
        </p:spPr>
        <p:txBody>
          <a:bodyPr lIns="274320" anchor="ctr" anchorCtr="0"/>
          <a:lstStyle>
            <a:lvl1pPr marL="0" indent="0">
              <a:lnSpc>
                <a:spcPct val="100000"/>
              </a:lnSpc>
              <a:spcBef>
                <a:spcPts val="0"/>
              </a:spcBef>
              <a:buFontTx/>
              <a:buNone/>
              <a:defRPr sz="1200">
                <a:solidFill>
                  <a:schemeClr val="bg1"/>
                </a:solidFill>
              </a:defRPr>
            </a:lvl1pPr>
          </a:lstStyle>
          <a:p>
            <a:pPr lvl="0"/>
            <a:r>
              <a:rPr lang="en-US" dirty="0"/>
              <a:t>Click to edit</a:t>
            </a:r>
          </a:p>
        </p:txBody>
      </p:sp>
      <p:pic>
        <p:nvPicPr>
          <p:cNvPr id="11" name="Picture 10" descr="Map&#10;&#10;Description automatically generated">
            <a:extLst>
              <a:ext uri="{FF2B5EF4-FFF2-40B4-BE49-F238E27FC236}">
                <a16:creationId xmlns:a16="http://schemas.microsoft.com/office/drawing/2014/main" xmlns="" id="{7D91404A-0D44-41F1-B051-5221C9ED5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571" y="1374738"/>
            <a:ext cx="5486411" cy="5486411"/>
          </a:xfrm>
          <a:prstGeom prst="rect">
            <a:avLst/>
          </a:prstGeom>
        </p:spPr>
      </p:pic>
      <p:sp>
        <p:nvSpPr>
          <p:cNvPr id="14" name="TextBox 13">
            <a:extLst>
              <a:ext uri="{FF2B5EF4-FFF2-40B4-BE49-F238E27FC236}">
                <a16:creationId xmlns:a16="http://schemas.microsoft.com/office/drawing/2014/main" xmlns="" id="{4E1F97EE-8E8D-426E-BF61-B3D612E08AA9}"/>
              </a:ext>
            </a:extLst>
          </p:cNvPr>
          <p:cNvSpPr txBox="1"/>
          <p:nvPr userDrawn="1"/>
        </p:nvSpPr>
        <p:spPr>
          <a:xfrm>
            <a:off x="3581410" y="1638012"/>
            <a:ext cx="3730150" cy="856645"/>
          </a:xfrm>
          <a:prstGeom prst="rect">
            <a:avLst/>
          </a:prstGeom>
          <a:noFill/>
        </p:spPr>
        <p:txBody>
          <a:bodyPr wrap="square" rtlCol="0">
            <a:spAutoFit/>
          </a:bodyPr>
          <a:lstStyle/>
          <a:p>
            <a:pPr algn="r">
              <a:spcAft>
                <a:spcPts val="200"/>
              </a:spcAft>
            </a:pPr>
            <a:r>
              <a:rPr lang="en-US" sz="2400" dirty="0">
                <a:solidFill>
                  <a:srgbClr val="AEBA41"/>
                </a:solidFill>
                <a:latin typeface="Segoe UI" panose="020B0502040204020203" pitchFamily="34" charset="0"/>
                <a:cs typeface="Segoe UI" panose="020B0502040204020203" pitchFamily="34" charset="0"/>
              </a:rPr>
              <a:t>Locally Relevant, </a:t>
            </a:r>
          </a:p>
          <a:p>
            <a:pPr algn="r">
              <a:spcAft>
                <a:spcPts val="200"/>
              </a:spcAft>
            </a:pPr>
            <a:r>
              <a:rPr lang="en-US" sz="2400" dirty="0">
                <a:solidFill>
                  <a:srgbClr val="AEBA41"/>
                </a:solidFill>
                <a:latin typeface="Segoe UI" panose="020B0502040204020203" pitchFamily="34" charset="0"/>
                <a:cs typeface="Segoe UI" panose="020B0502040204020203" pitchFamily="34" charset="0"/>
              </a:rPr>
              <a:t>Nationally Significant</a:t>
            </a:r>
          </a:p>
        </p:txBody>
      </p:sp>
      <p:sp>
        <p:nvSpPr>
          <p:cNvPr id="15" name="TextBox 14">
            <a:extLst>
              <a:ext uri="{FF2B5EF4-FFF2-40B4-BE49-F238E27FC236}">
                <a16:creationId xmlns:a16="http://schemas.microsoft.com/office/drawing/2014/main" xmlns="" id="{6B46A682-56EC-4468-9C46-62D65AE5E6A2}"/>
              </a:ext>
            </a:extLst>
          </p:cNvPr>
          <p:cNvSpPr txBox="1"/>
          <p:nvPr userDrawn="1"/>
        </p:nvSpPr>
        <p:spPr>
          <a:xfrm>
            <a:off x="4244443" y="2639914"/>
            <a:ext cx="3236829" cy="2677656"/>
          </a:xfrm>
          <a:prstGeom prst="rect">
            <a:avLst/>
          </a:prstGeom>
          <a:noFill/>
        </p:spPr>
        <p:txBody>
          <a:bodyPr wrap="square" rtlCol="0">
            <a:spAutoFit/>
          </a:bodyPr>
          <a:lstStyle/>
          <a:p>
            <a:r>
              <a:rPr lang="en-US" sz="1200" dirty="0">
                <a:solidFill>
                  <a:schemeClr val="bg1"/>
                </a:solidFill>
                <a:cs typeface="Segoe UI" panose="020B0502040204020203" pitchFamily="34" charset="0"/>
              </a:rPr>
              <a:t>The </a:t>
            </a:r>
            <a:r>
              <a:rPr lang="en-US" sz="1200" b="1" dirty="0">
                <a:solidFill>
                  <a:schemeClr val="bg1"/>
                </a:solidFill>
                <a:cs typeface="Segoe UI" panose="020B0502040204020203" pitchFamily="34" charset="0"/>
              </a:rPr>
              <a:t>System Wide Monitoring Program </a:t>
            </a:r>
            <a:br>
              <a:rPr lang="en-US" sz="1200" b="1" dirty="0">
                <a:solidFill>
                  <a:schemeClr val="bg1"/>
                </a:solidFill>
                <a:cs typeface="Segoe UI" panose="020B0502040204020203" pitchFamily="34" charset="0"/>
              </a:rPr>
            </a:br>
            <a:r>
              <a:rPr lang="en-US" sz="1200" b="1" dirty="0">
                <a:solidFill>
                  <a:schemeClr val="bg1"/>
                </a:solidFill>
                <a:cs typeface="Segoe UI" panose="020B0502040204020203" pitchFamily="34" charset="0"/>
              </a:rPr>
              <a:t>(SWMP)</a:t>
            </a:r>
            <a:r>
              <a:rPr lang="en-US" sz="1200" dirty="0">
                <a:solidFill>
                  <a:schemeClr val="bg1"/>
                </a:solidFill>
                <a:cs typeface="Segoe UI" panose="020B0502040204020203" pitchFamily="34" charset="0"/>
              </a:rPr>
              <a:t> tracks weather and water quality </a:t>
            </a:r>
            <a:br>
              <a:rPr lang="en-US" sz="1200" dirty="0">
                <a:solidFill>
                  <a:schemeClr val="bg1"/>
                </a:solidFill>
                <a:cs typeface="Segoe UI" panose="020B0502040204020203" pitchFamily="34" charset="0"/>
              </a:rPr>
            </a:br>
            <a:r>
              <a:rPr lang="en-US" sz="1200" dirty="0">
                <a:solidFill>
                  <a:schemeClr val="bg1"/>
                </a:solidFill>
                <a:cs typeface="Segoe UI" panose="020B0502040204020203" pitchFamily="34" charset="0"/>
              </a:rPr>
              <a:t>as a storm happens and the impacts that follow. Scientific instruments (i.e., data sondes and sensors) are deployed at Reserves along the Atlantic and Gulf of Mexico coastal areas collecting data on the condition of our estuaries 24/7 to help protect people and places.</a:t>
            </a:r>
          </a:p>
          <a:p>
            <a:endParaRPr lang="en-US" sz="1200" dirty="0">
              <a:solidFill>
                <a:schemeClr val="bg1"/>
              </a:solidFill>
              <a:cs typeface="Segoe UI" panose="020B0502040204020203" pitchFamily="34" charset="0"/>
            </a:endParaRPr>
          </a:p>
          <a:p>
            <a:r>
              <a:rPr lang="en-US" sz="1200" dirty="0">
                <a:solidFill>
                  <a:schemeClr val="bg1"/>
                </a:solidFill>
                <a:cs typeface="Segoe UI" panose="020B0502040204020203" pitchFamily="34" charset="0"/>
              </a:rPr>
              <a:t>Data from the extensive monitoring network are delivered to the </a:t>
            </a:r>
            <a:r>
              <a:rPr lang="en-US" sz="1200" b="1" dirty="0">
                <a:solidFill>
                  <a:srgbClr val="A3DFFF"/>
                </a:solidFill>
                <a:cs typeface="Segoe UI" panose="020B0502040204020203" pitchFamily="34" charset="0"/>
              </a:rPr>
              <a:t>Centralized Data Management Office (CDMO)</a:t>
            </a:r>
            <a:r>
              <a:rPr lang="en-US" sz="1200" dirty="0">
                <a:solidFill>
                  <a:srgbClr val="A3DFFF"/>
                </a:solidFill>
                <a:cs typeface="Segoe UI" panose="020B0502040204020203" pitchFamily="34" charset="0"/>
              </a:rPr>
              <a:t>. </a:t>
            </a:r>
            <a:r>
              <a:rPr lang="en-US" sz="1200" dirty="0">
                <a:solidFill>
                  <a:schemeClr val="bg1"/>
                </a:solidFill>
                <a:cs typeface="Segoe UI" panose="020B0502040204020203" pitchFamily="34" charset="0"/>
              </a:rPr>
              <a:t>Near real-time SWMP data are now available to via smartphone or tablet at: </a:t>
            </a:r>
            <a:r>
              <a:rPr lang="en-US" sz="1200" b="1" dirty="0">
                <a:solidFill>
                  <a:srgbClr val="A3DFFF"/>
                </a:solidFill>
                <a:cs typeface="Segoe UI" panose="020B0502040204020203" pitchFamily="34" charset="0"/>
              </a:rPr>
              <a:t>www.nerrsdata.org/mobile</a:t>
            </a:r>
            <a:endParaRPr lang="en-US" sz="1200" dirty="0">
              <a:solidFill>
                <a:srgbClr val="A3DFFF"/>
              </a:solidFill>
              <a:cs typeface="Segoe UI" panose="020B0502040204020203" pitchFamily="34" charset="0"/>
            </a:endParaRPr>
          </a:p>
        </p:txBody>
      </p:sp>
      <p:sp>
        <p:nvSpPr>
          <p:cNvPr id="16" name="txt_storm_mon_ttl">
            <a:extLst>
              <a:ext uri="{FF2B5EF4-FFF2-40B4-BE49-F238E27FC236}">
                <a16:creationId xmlns:a16="http://schemas.microsoft.com/office/drawing/2014/main" xmlns="" id="{61BBA124-75A0-45BA-BE8E-496C67809459}"/>
              </a:ext>
            </a:extLst>
          </p:cNvPr>
          <p:cNvSpPr>
            <a:spLocks noGrp="1"/>
          </p:cNvSpPr>
          <p:nvPr>
            <p:ph type="body" sz="quarter" idx="12"/>
          </p:nvPr>
        </p:nvSpPr>
        <p:spPr>
          <a:xfrm>
            <a:off x="709" y="6861951"/>
            <a:ext cx="4114800" cy="457200"/>
          </a:xfrm>
          <a:prstGeom prst="rect">
            <a:avLst/>
          </a:prstGeom>
        </p:spPr>
        <p:txBody>
          <a:bodyPr lIns="274320" tIns="182880" rIns="182880" anchor="ctr" anchorCtr="0"/>
          <a:lstStyle>
            <a:lvl1pPr marL="0" indent="0">
              <a:buFontTx/>
              <a:buNone/>
              <a:defRPr sz="1800">
                <a:solidFill>
                  <a:schemeClr val="bg1"/>
                </a:solidFill>
                <a:latin typeface="Segoe UI" panose="020B0502040204020203" pitchFamily="34" charset="0"/>
                <a:cs typeface="Segoe UI" panose="020B0502040204020203" pitchFamily="34" charset="0"/>
              </a:defRPr>
            </a:lvl1pPr>
            <a:lvl2pPr marL="388620" indent="0">
              <a:buFontTx/>
              <a:buNone/>
              <a:defRPr>
                <a:solidFill>
                  <a:schemeClr val="bg1"/>
                </a:solidFill>
              </a:defRPr>
            </a:lvl2pPr>
            <a:lvl3pPr marL="777240" indent="0">
              <a:buFontTx/>
              <a:buNone/>
              <a:defRPr>
                <a:solidFill>
                  <a:schemeClr val="bg1"/>
                </a:solidFill>
              </a:defRPr>
            </a:lvl3pPr>
            <a:lvl4pPr marL="1165860" indent="0">
              <a:buFontTx/>
              <a:buNone/>
              <a:defRPr>
                <a:solidFill>
                  <a:schemeClr val="bg1"/>
                </a:solidFill>
              </a:defRPr>
            </a:lvl4pPr>
            <a:lvl5pPr marL="1554480" indent="0">
              <a:buFontTx/>
              <a:buNone/>
              <a:defRPr>
                <a:solidFill>
                  <a:schemeClr val="bg1"/>
                </a:solidFill>
              </a:defRPr>
            </a:lvl5pPr>
          </a:lstStyle>
          <a:p>
            <a:pPr lvl="0"/>
            <a:r>
              <a:rPr lang="en-US" dirty="0"/>
              <a:t>Click to edit</a:t>
            </a:r>
          </a:p>
        </p:txBody>
      </p:sp>
      <p:sp>
        <p:nvSpPr>
          <p:cNvPr id="18" name="txt_resrv_stations_data_desc">
            <a:extLst>
              <a:ext uri="{FF2B5EF4-FFF2-40B4-BE49-F238E27FC236}">
                <a16:creationId xmlns:a16="http://schemas.microsoft.com/office/drawing/2014/main" xmlns="" id="{97E22730-C021-4A90-8F7C-C603DEDA99F7}"/>
              </a:ext>
            </a:extLst>
          </p:cNvPr>
          <p:cNvSpPr>
            <a:spLocks noGrp="1"/>
          </p:cNvSpPr>
          <p:nvPr>
            <p:ph type="body" sz="quarter" idx="13"/>
          </p:nvPr>
        </p:nvSpPr>
        <p:spPr>
          <a:xfrm>
            <a:off x="7591" y="7341035"/>
            <a:ext cx="4114800" cy="2651760"/>
          </a:xfrm>
          <a:prstGeom prst="rect">
            <a:avLst/>
          </a:prstGeom>
        </p:spPr>
        <p:txBody>
          <a:bodyPr lIns="274320" tIns="91440" rIns="182880" bIns="91440"/>
          <a:lstStyle>
            <a:lvl1pPr marL="0" indent="0">
              <a:lnSpc>
                <a:spcPct val="100000"/>
              </a:lnSpc>
              <a:spcBef>
                <a:spcPts val="0"/>
              </a:spcBef>
              <a:buFontTx/>
              <a:buNone/>
              <a:defRPr sz="1200">
                <a:solidFill>
                  <a:schemeClr val="bg1"/>
                </a:solidFill>
              </a:defRPr>
            </a:lvl1pPr>
            <a:lvl2pPr marL="388620" indent="0">
              <a:buFontTx/>
              <a:buNone/>
              <a:defRPr sz="1200">
                <a:solidFill>
                  <a:schemeClr val="bg1"/>
                </a:solidFill>
              </a:defRPr>
            </a:lvl2pPr>
            <a:lvl3pPr marL="777240" indent="0">
              <a:buFontTx/>
              <a:buNone/>
              <a:defRPr sz="1200">
                <a:solidFill>
                  <a:schemeClr val="bg1"/>
                </a:solidFill>
              </a:defRPr>
            </a:lvl3pPr>
            <a:lvl4pPr marL="1165860" indent="0">
              <a:buFontTx/>
              <a:buNone/>
              <a:defRPr sz="1200">
                <a:solidFill>
                  <a:schemeClr val="bg1"/>
                </a:solidFill>
              </a:defRPr>
            </a:lvl4pPr>
            <a:lvl5pPr marL="1554480" indent="0">
              <a:buFontTx/>
              <a:buNone/>
              <a:defRPr sz="1200">
                <a:solidFill>
                  <a:schemeClr val="bg1"/>
                </a:solidFill>
              </a:defRPr>
            </a:lvl5pPr>
          </a:lstStyle>
          <a:p>
            <a:pPr lvl="0"/>
            <a:r>
              <a:rPr lang="en-US" dirty="0"/>
              <a:t>Click to edit</a:t>
            </a:r>
          </a:p>
        </p:txBody>
      </p:sp>
    </p:spTree>
    <p:extLst>
      <p:ext uri="{BB962C8B-B14F-4D97-AF65-F5344CB8AC3E}">
        <p14:creationId xmlns:p14="http://schemas.microsoft.com/office/powerpoint/2010/main" val="251259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Thre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3FD9CAC6-BB28-429F-A962-F8658E639849}"/>
              </a:ext>
            </a:extLst>
          </p:cNvPr>
          <p:cNvSpPr/>
          <p:nvPr userDrawn="1"/>
        </p:nvSpPr>
        <p:spPr>
          <a:xfrm>
            <a:off x="4160519" y="1518"/>
            <a:ext cx="3611881" cy="6382512"/>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2400" dirty="0">
                <a:latin typeface="Segoe UI" panose="020B0502040204020203" pitchFamily="34" charset="0"/>
                <a:cs typeface="Segoe UI" panose="020B0502040204020203" pitchFamily="34" charset="0"/>
              </a:rPr>
              <a:t>Event Impacts</a:t>
            </a:r>
          </a:p>
          <a:p>
            <a:pPr>
              <a:spcBef>
                <a:spcPts val="300"/>
              </a:spcBef>
            </a:pPr>
            <a:endParaRPr lang="en-US" sz="1100" dirty="0">
              <a:cs typeface="Segoe UI" panose="020B0502040204020203" pitchFamily="34" charset="0"/>
            </a:endParaRPr>
          </a:p>
        </p:txBody>
      </p:sp>
      <p:pic>
        <p:nvPicPr>
          <p:cNvPr id="8" name="Picture 7">
            <a:extLst>
              <a:ext uri="{FF2B5EF4-FFF2-40B4-BE49-F238E27FC236}">
                <a16:creationId xmlns:a16="http://schemas.microsoft.com/office/drawing/2014/main" xmlns="" id="{8BDAB3DE-A6C9-460D-AB9B-20B04DE78969}"/>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31771"/>
          <a:stretch/>
        </p:blipFill>
        <p:spPr>
          <a:xfrm flipV="1">
            <a:off x="0" y="6337874"/>
            <a:ext cx="7772400" cy="3720526"/>
          </a:xfrm>
          <a:prstGeom prst="rect">
            <a:avLst/>
          </a:prstGeom>
        </p:spPr>
      </p:pic>
      <p:sp>
        <p:nvSpPr>
          <p:cNvPr id="5" name="img_storm_track">
            <a:extLst>
              <a:ext uri="{FF2B5EF4-FFF2-40B4-BE49-F238E27FC236}">
                <a16:creationId xmlns:a16="http://schemas.microsoft.com/office/drawing/2014/main" xmlns="" id="{F8E4CC7F-B849-4557-9DBD-72D6FE067747}"/>
              </a:ext>
            </a:extLst>
          </p:cNvPr>
          <p:cNvSpPr>
            <a:spLocks noGrp="1"/>
          </p:cNvSpPr>
          <p:nvPr>
            <p:ph type="pic" sz="quarter" idx="11"/>
          </p:nvPr>
        </p:nvSpPr>
        <p:spPr>
          <a:xfrm>
            <a:off x="0" y="1804274"/>
            <a:ext cx="4160520" cy="4572000"/>
          </a:xfrm>
          <a:prstGeom prst="rect">
            <a:avLst/>
          </a:prstGeom>
        </p:spPr>
        <p:txBody>
          <a:bodyPr anchor="ctr" anchorCtr="0"/>
          <a:lstStyle>
            <a:lvl1pPr marL="0" indent="0" algn="ctr">
              <a:buFontTx/>
              <a:buNone/>
              <a:defRPr sz="1800">
                <a:solidFill>
                  <a:schemeClr val="bg1">
                    <a:lumMod val="85000"/>
                  </a:schemeClr>
                </a:solidFill>
              </a:defRPr>
            </a:lvl1pPr>
          </a:lstStyle>
          <a:p>
            <a:endParaRPr lang="en-US" dirty="0"/>
          </a:p>
        </p:txBody>
      </p:sp>
      <p:pic>
        <p:nvPicPr>
          <p:cNvPr id="9" name="Picture 8">
            <a:extLst>
              <a:ext uri="{FF2B5EF4-FFF2-40B4-BE49-F238E27FC236}">
                <a16:creationId xmlns:a16="http://schemas.microsoft.com/office/drawing/2014/main" xmlns="" id="{0FFBBA82-4685-4873-848C-95EE45701B47}"/>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201314" y="6565039"/>
            <a:ext cx="598529" cy="640080"/>
          </a:xfrm>
          <a:prstGeom prst="rect">
            <a:avLst/>
          </a:prstGeom>
        </p:spPr>
      </p:pic>
      <p:sp>
        <p:nvSpPr>
          <p:cNvPr id="10" name="Rectangle 9">
            <a:extLst>
              <a:ext uri="{FF2B5EF4-FFF2-40B4-BE49-F238E27FC236}">
                <a16:creationId xmlns:a16="http://schemas.microsoft.com/office/drawing/2014/main" xmlns="" id="{E46E6E32-BD77-423E-9673-84910BD6B579}"/>
              </a:ext>
            </a:extLst>
          </p:cNvPr>
          <p:cNvSpPr/>
          <p:nvPr userDrawn="1"/>
        </p:nvSpPr>
        <p:spPr>
          <a:xfrm>
            <a:off x="6211162" y="7320603"/>
            <a:ext cx="1417320" cy="2240280"/>
          </a:xfrm>
          <a:prstGeom prst="rect">
            <a:avLst/>
          </a:prstGeom>
          <a:solidFill>
            <a:srgbClr val="84CDED"/>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lstStyle/>
          <a:p>
            <a:endParaRPr lang="en-US" sz="1200" dirty="0">
              <a:cs typeface="Segoe UI" panose="020B0502040204020203" pitchFamily="34" charset="0"/>
            </a:endParaRPr>
          </a:p>
        </p:txBody>
      </p:sp>
      <p:sp>
        <p:nvSpPr>
          <p:cNvPr id="11" name="TextBox 10">
            <a:extLst>
              <a:ext uri="{FF2B5EF4-FFF2-40B4-BE49-F238E27FC236}">
                <a16:creationId xmlns:a16="http://schemas.microsoft.com/office/drawing/2014/main" xmlns="" id="{8D33ABC0-FB29-482A-8958-9489E05F41DD}"/>
              </a:ext>
            </a:extLst>
          </p:cNvPr>
          <p:cNvSpPr txBox="1"/>
          <p:nvPr userDrawn="1"/>
        </p:nvSpPr>
        <p:spPr>
          <a:xfrm>
            <a:off x="812712" y="6707847"/>
            <a:ext cx="1684051"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Weather Data</a:t>
            </a:r>
          </a:p>
        </p:txBody>
      </p:sp>
      <p:sp>
        <p:nvSpPr>
          <p:cNvPr id="12" name="Rectangle 11">
            <a:extLst>
              <a:ext uri="{FF2B5EF4-FFF2-40B4-BE49-F238E27FC236}">
                <a16:creationId xmlns:a16="http://schemas.microsoft.com/office/drawing/2014/main" xmlns="" id="{618D49FA-EA1E-48E0-B528-21330D17E49D}"/>
              </a:ext>
            </a:extLst>
          </p:cNvPr>
          <p:cNvSpPr/>
          <p:nvPr userDrawn="1"/>
        </p:nvSpPr>
        <p:spPr>
          <a:xfrm>
            <a:off x="0" y="1519"/>
            <a:ext cx="4160520" cy="1828156"/>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r>
              <a:rPr lang="en-US" sz="2400" dirty="0">
                <a:latin typeface="Segoe UI" panose="020B0502040204020203" pitchFamily="34" charset="0"/>
                <a:cs typeface="Segoe UI" panose="020B0502040204020203" pitchFamily="34" charset="0"/>
              </a:rPr>
              <a:t>Storm Track</a:t>
            </a:r>
            <a:endParaRPr lang="en-US" sz="1200" dirty="0">
              <a:cs typeface="Segoe UI" panose="020B0502040204020203" pitchFamily="34" charset="0"/>
            </a:endParaRPr>
          </a:p>
        </p:txBody>
      </p:sp>
      <p:sp>
        <p:nvSpPr>
          <p:cNvPr id="3" name="txt_storm_track">
            <a:extLst>
              <a:ext uri="{FF2B5EF4-FFF2-40B4-BE49-F238E27FC236}">
                <a16:creationId xmlns:a16="http://schemas.microsoft.com/office/drawing/2014/main" xmlns="" id="{CCE029DF-4846-4453-A98F-0FDF27295734}"/>
              </a:ext>
            </a:extLst>
          </p:cNvPr>
          <p:cNvSpPr>
            <a:spLocks noGrp="1"/>
          </p:cNvSpPr>
          <p:nvPr>
            <p:ph type="body" sz="quarter" idx="10"/>
          </p:nvPr>
        </p:nvSpPr>
        <p:spPr>
          <a:xfrm>
            <a:off x="0" y="653733"/>
            <a:ext cx="4160520" cy="1097280"/>
          </a:xfrm>
          <a:prstGeom prst="rect">
            <a:avLst/>
          </a:prstGeom>
        </p:spPr>
        <p:txBody>
          <a:bodyPr lIns="274320" tIns="0" rIns="182880"/>
          <a:lstStyle>
            <a:lvl1pPr marL="0" indent="0">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4" name="txt_weather_co_box">
            <a:extLst>
              <a:ext uri="{FF2B5EF4-FFF2-40B4-BE49-F238E27FC236}">
                <a16:creationId xmlns:a16="http://schemas.microsoft.com/office/drawing/2014/main" xmlns="" id="{60E11DF7-8C1A-4B73-BB5C-6812871B6A68}"/>
              </a:ext>
            </a:extLst>
          </p:cNvPr>
          <p:cNvSpPr>
            <a:spLocks noGrp="1"/>
          </p:cNvSpPr>
          <p:nvPr>
            <p:ph type="body" sz="quarter" idx="12"/>
          </p:nvPr>
        </p:nvSpPr>
        <p:spPr>
          <a:xfrm>
            <a:off x="6225679" y="7328628"/>
            <a:ext cx="1417320" cy="224028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16" name="txt_weather_data_notes">
            <a:extLst>
              <a:ext uri="{FF2B5EF4-FFF2-40B4-BE49-F238E27FC236}">
                <a16:creationId xmlns:a16="http://schemas.microsoft.com/office/drawing/2014/main" xmlns="" id="{7504001E-CFDD-4BB8-80EB-0942609F8DA9}"/>
              </a:ext>
            </a:extLst>
          </p:cNvPr>
          <p:cNvSpPr>
            <a:spLocks noGrp="1"/>
          </p:cNvSpPr>
          <p:nvPr>
            <p:ph type="body" sz="quarter" idx="13"/>
          </p:nvPr>
        </p:nvSpPr>
        <p:spPr>
          <a:xfrm>
            <a:off x="218173" y="9600224"/>
            <a:ext cx="5486400" cy="228600"/>
          </a:xfrm>
          <a:prstGeom prst="rect">
            <a:avLst/>
          </a:prstGeom>
        </p:spPr>
        <p:txBody>
          <a:bodyPr lIns="0" rIns="91440" bIns="45720"/>
          <a:lstStyle>
            <a:lvl1pPr marL="0" indent="0">
              <a:buFontTx/>
              <a:buNone/>
              <a:defRPr sz="900">
                <a:solidFill>
                  <a:srgbClr val="404040"/>
                </a:solidFill>
              </a:defRPr>
            </a:lvl1pPr>
          </a:lstStyle>
          <a:p>
            <a:pPr lvl="0"/>
            <a:r>
              <a:rPr lang="en-US" dirty="0"/>
              <a:t>Click to edit</a:t>
            </a:r>
          </a:p>
        </p:txBody>
      </p:sp>
      <p:grpSp>
        <p:nvGrpSpPr>
          <p:cNvPr id="4" name="Group 3"/>
          <p:cNvGrpSpPr/>
          <p:nvPr userDrawn="1"/>
        </p:nvGrpSpPr>
        <p:grpSpPr>
          <a:xfrm>
            <a:off x="4437757" y="572359"/>
            <a:ext cx="3271779" cy="457200"/>
            <a:chOff x="4437757" y="572359"/>
            <a:chExt cx="3271779" cy="457200"/>
          </a:xfrm>
        </p:grpSpPr>
        <p:sp>
          <p:nvSpPr>
            <p:cNvPr id="15" name="TextBox 14">
              <a:extLst>
                <a:ext uri="{FF2B5EF4-FFF2-40B4-BE49-F238E27FC236}">
                  <a16:creationId xmlns:a16="http://schemas.microsoft.com/office/drawing/2014/main" xmlns="" id="{BEC7840A-ABB7-4567-AFD1-F8CC632A6DFE}"/>
                </a:ext>
              </a:extLst>
            </p:cNvPr>
            <p:cNvSpPr txBox="1"/>
            <p:nvPr userDrawn="1"/>
          </p:nvSpPr>
          <p:spPr>
            <a:xfrm>
              <a:off x="4966336" y="606837"/>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Human Health &amp; Safety</a:t>
              </a:r>
            </a:p>
          </p:txBody>
        </p:sp>
        <p:pic>
          <p:nvPicPr>
            <p:cNvPr id="18" name="Picture 17">
              <a:extLst>
                <a:ext uri="{FF2B5EF4-FFF2-40B4-BE49-F238E27FC236}">
                  <a16:creationId xmlns:a16="http://schemas.microsoft.com/office/drawing/2014/main" xmlns="" id="{69D9B3E1-D3B0-4012-900C-C5E969FA5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7757" y="572359"/>
              <a:ext cx="457200" cy="457200"/>
            </a:xfrm>
            <a:prstGeom prst="rect">
              <a:avLst/>
            </a:prstGeom>
          </p:spPr>
        </p:pic>
      </p:grpSp>
      <p:grpSp>
        <p:nvGrpSpPr>
          <p:cNvPr id="6" name="Group 5"/>
          <p:cNvGrpSpPr/>
          <p:nvPr userDrawn="1"/>
        </p:nvGrpSpPr>
        <p:grpSpPr>
          <a:xfrm>
            <a:off x="4484245" y="2362827"/>
            <a:ext cx="3219332" cy="369332"/>
            <a:chOff x="4484245" y="2506755"/>
            <a:chExt cx="3219332" cy="369332"/>
          </a:xfrm>
        </p:grpSpPr>
        <p:sp>
          <p:nvSpPr>
            <p:cNvPr id="19" name="TextBox 18">
              <a:extLst>
                <a:ext uri="{FF2B5EF4-FFF2-40B4-BE49-F238E27FC236}">
                  <a16:creationId xmlns:a16="http://schemas.microsoft.com/office/drawing/2014/main" xmlns="" id="{1353CB2C-F852-4705-9A83-6E94191783F6}"/>
                </a:ext>
              </a:extLst>
            </p:cNvPr>
            <p:cNvSpPr txBox="1"/>
            <p:nvPr userDrawn="1"/>
          </p:nvSpPr>
          <p:spPr>
            <a:xfrm>
              <a:off x="4960377" y="2506755"/>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Economic Losses</a:t>
              </a:r>
            </a:p>
          </p:txBody>
        </p:sp>
        <p:pic>
          <p:nvPicPr>
            <p:cNvPr id="20" name="Picture 19" descr="Icon&#10;&#10;Description automatically generated">
              <a:extLst>
                <a:ext uri="{FF2B5EF4-FFF2-40B4-BE49-F238E27FC236}">
                  <a16:creationId xmlns:a16="http://schemas.microsoft.com/office/drawing/2014/main" xmlns="" id="{455DA888-9FE1-4B2B-9607-A15176C6E4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84245" y="2510327"/>
              <a:ext cx="365760" cy="365760"/>
            </a:xfrm>
            <a:prstGeom prst="rect">
              <a:avLst/>
            </a:prstGeom>
          </p:spPr>
        </p:pic>
      </p:grpSp>
      <p:grpSp>
        <p:nvGrpSpPr>
          <p:cNvPr id="13" name="Group 12"/>
          <p:cNvGrpSpPr/>
          <p:nvPr userDrawn="1"/>
        </p:nvGrpSpPr>
        <p:grpSpPr>
          <a:xfrm>
            <a:off x="4427551" y="3703952"/>
            <a:ext cx="3276026" cy="457200"/>
            <a:chOff x="4430273" y="4118526"/>
            <a:chExt cx="3276026" cy="457200"/>
          </a:xfrm>
        </p:grpSpPr>
        <p:pic>
          <p:nvPicPr>
            <p:cNvPr id="21" name="Picture 20">
              <a:extLst>
                <a:ext uri="{FF2B5EF4-FFF2-40B4-BE49-F238E27FC236}">
                  <a16:creationId xmlns:a16="http://schemas.microsoft.com/office/drawing/2014/main" xmlns="" id="{4710F30B-08C0-468E-9573-B924A9FCAFB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30273" y="4118526"/>
              <a:ext cx="457200" cy="457200"/>
            </a:xfrm>
            <a:prstGeom prst="rect">
              <a:avLst/>
            </a:prstGeom>
          </p:spPr>
        </p:pic>
        <p:sp>
          <p:nvSpPr>
            <p:cNvPr id="22" name="TextBox 21">
              <a:extLst>
                <a:ext uri="{FF2B5EF4-FFF2-40B4-BE49-F238E27FC236}">
                  <a16:creationId xmlns:a16="http://schemas.microsoft.com/office/drawing/2014/main" xmlns="" id="{20DF34DA-C71C-44FC-B999-BA593705A3DC}"/>
                </a:ext>
              </a:extLst>
            </p:cNvPr>
            <p:cNvSpPr txBox="1"/>
            <p:nvPr userDrawn="1"/>
          </p:nvSpPr>
          <p:spPr>
            <a:xfrm>
              <a:off x="4963099" y="4144972"/>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Ecosystem Impacts</a:t>
              </a:r>
            </a:p>
          </p:txBody>
        </p:sp>
      </p:grpSp>
      <p:sp>
        <p:nvSpPr>
          <p:cNvPr id="29" name="txt_ei_human_health_safety">
            <a:extLst>
              <a:ext uri="{FF2B5EF4-FFF2-40B4-BE49-F238E27FC236}">
                <a16:creationId xmlns:a16="http://schemas.microsoft.com/office/drawing/2014/main" xmlns="" id="{C70510F3-93F3-45C8-9AF4-CC54D474D8A0}"/>
              </a:ext>
            </a:extLst>
          </p:cNvPr>
          <p:cNvSpPr>
            <a:spLocks noGrp="1"/>
          </p:cNvSpPr>
          <p:nvPr>
            <p:ph type="body" sz="quarter" idx="14"/>
          </p:nvPr>
        </p:nvSpPr>
        <p:spPr>
          <a:xfrm>
            <a:off x="4981128" y="951484"/>
            <a:ext cx="2743200" cy="146304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0" name="txt_ei_economic_losses">
            <a:extLst>
              <a:ext uri="{FF2B5EF4-FFF2-40B4-BE49-F238E27FC236}">
                <a16:creationId xmlns:a16="http://schemas.microsoft.com/office/drawing/2014/main" xmlns="" id="{9497669F-6682-4044-9FC0-EE2EDC950019}"/>
              </a:ext>
            </a:extLst>
          </p:cNvPr>
          <p:cNvSpPr>
            <a:spLocks noGrp="1"/>
          </p:cNvSpPr>
          <p:nvPr>
            <p:ph type="body" sz="quarter" idx="15"/>
          </p:nvPr>
        </p:nvSpPr>
        <p:spPr>
          <a:xfrm>
            <a:off x="4983480" y="2836284"/>
            <a:ext cx="2743200" cy="11887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1" name="txt_ei_ecosystem_impacts">
            <a:extLst>
              <a:ext uri="{FF2B5EF4-FFF2-40B4-BE49-F238E27FC236}">
                <a16:creationId xmlns:a16="http://schemas.microsoft.com/office/drawing/2014/main" xmlns="" id="{0C192FF9-E608-42F1-8A81-C00CAC456141}"/>
              </a:ext>
            </a:extLst>
          </p:cNvPr>
          <p:cNvSpPr>
            <a:spLocks noGrp="1"/>
          </p:cNvSpPr>
          <p:nvPr>
            <p:ph type="body" sz="quarter" idx="16"/>
          </p:nvPr>
        </p:nvSpPr>
        <p:spPr>
          <a:xfrm>
            <a:off x="4978966" y="4493406"/>
            <a:ext cx="2743200" cy="16459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2" name="Rectangle 1">
            <a:extLst>
              <a:ext uri="{FF2B5EF4-FFF2-40B4-BE49-F238E27FC236}">
                <a16:creationId xmlns:a16="http://schemas.microsoft.com/office/drawing/2014/main" xmlns="" id="{1C75D29A-B859-46E4-831D-D57757D918C9}"/>
              </a:ext>
            </a:extLst>
          </p:cNvPr>
          <p:cNvSpPr/>
          <p:nvPr userDrawn="1"/>
        </p:nvSpPr>
        <p:spPr>
          <a:xfrm>
            <a:off x="218173" y="7336476"/>
            <a:ext cx="5943600" cy="22390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Four">
    <p:spTree>
      <p:nvGrpSpPr>
        <p:cNvPr id="1" name=""/>
        <p:cNvGrpSpPr/>
        <p:nvPr/>
      </p:nvGrpSpPr>
      <p:grpSpPr>
        <a:xfrm>
          <a:off x="0" y="0"/>
          <a:ext cx="0" cy="0"/>
          <a:chOff x="0" y="0"/>
          <a:chExt cx="0" cy="0"/>
        </a:xfrm>
      </p:grpSpPr>
      <p:sp>
        <p:nvSpPr>
          <p:cNvPr id="17" name="img_met_plot_1">
            <a:extLst>
              <a:ext uri="{FF2B5EF4-FFF2-40B4-BE49-F238E27FC236}">
                <a16:creationId xmlns:a16="http://schemas.microsoft.com/office/drawing/2014/main" xmlns="" id="{E2FA173F-1913-40A7-AC28-70EC45EC0C76}"/>
              </a:ext>
            </a:extLst>
          </p:cNvPr>
          <p:cNvSpPr>
            <a:spLocks noGrp="1"/>
          </p:cNvSpPr>
          <p:nvPr>
            <p:ph type="pic" sz="quarter" idx="18"/>
          </p:nvPr>
        </p:nvSpPr>
        <p:spPr>
          <a:xfrm>
            <a:off x="276017" y="602753"/>
            <a:ext cx="3657600" cy="52120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 name="Rectangle 3">
            <a:extLst>
              <a:ext uri="{FF2B5EF4-FFF2-40B4-BE49-F238E27FC236}">
                <a16:creationId xmlns:a16="http://schemas.microsoft.com/office/drawing/2014/main" xmlns="" id="{EB8D1AA4-F06D-482D-A5C0-0AEC99A2A6AD}"/>
              </a:ext>
            </a:extLst>
          </p:cNvPr>
          <p:cNvSpPr/>
          <p:nvPr userDrawn="1"/>
        </p:nvSpPr>
        <p:spPr>
          <a:xfrm>
            <a:off x="0" y="6304041"/>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xmlns="" id="{B3E843DC-DAE8-47E5-B65D-5F88FD3BB825}"/>
              </a:ext>
            </a:extLst>
          </p:cNvPr>
          <p:cNvSpPr/>
          <p:nvPr userDrawn="1"/>
        </p:nvSpPr>
        <p:spPr>
          <a:xfrm>
            <a:off x="0" y="-3153"/>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69DC5CDD-0829-4F5D-8E2E-7DED8E095B61}"/>
              </a:ext>
            </a:extLst>
          </p:cNvPr>
          <p:cNvSpPr/>
          <p:nvPr userDrawn="1"/>
        </p:nvSpPr>
        <p:spPr>
          <a:xfrm>
            <a:off x="4023360" y="-3153"/>
            <a:ext cx="3749040" cy="10058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sp>
        <p:nvSpPr>
          <p:cNvPr id="3" name="txt_met_plot_ttl_1">
            <a:extLst>
              <a:ext uri="{FF2B5EF4-FFF2-40B4-BE49-F238E27FC236}">
                <a16:creationId xmlns:a16="http://schemas.microsoft.com/office/drawing/2014/main" xmlns="" id="{780BF02C-74FC-40E5-BBA1-2E02CE12DF30}"/>
              </a:ext>
            </a:extLst>
          </p:cNvPr>
          <p:cNvSpPr>
            <a:spLocks noGrp="1"/>
          </p:cNvSpPr>
          <p:nvPr>
            <p:ph type="body" sz="quarter" idx="10" hasCustomPrompt="1"/>
          </p:nvPr>
        </p:nvSpPr>
        <p:spPr>
          <a:xfrm>
            <a:off x="0" y="0"/>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10" name="txt_met_plot_ttl_2">
            <a:extLst>
              <a:ext uri="{FF2B5EF4-FFF2-40B4-BE49-F238E27FC236}">
                <a16:creationId xmlns:a16="http://schemas.microsoft.com/office/drawing/2014/main" xmlns="" id="{21DAACD1-8F56-40AC-8C57-1113CF1E1503}"/>
              </a:ext>
            </a:extLst>
          </p:cNvPr>
          <p:cNvSpPr>
            <a:spLocks noGrp="1"/>
          </p:cNvSpPr>
          <p:nvPr>
            <p:ph type="body" sz="quarter" idx="11" hasCustomPrompt="1"/>
          </p:nvPr>
        </p:nvSpPr>
        <p:spPr>
          <a:xfrm>
            <a:off x="0" y="6300888"/>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7" name="txt_met_plot_caption_1">
            <a:extLst>
              <a:ext uri="{FF2B5EF4-FFF2-40B4-BE49-F238E27FC236}">
                <a16:creationId xmlns:a16="http://schemas.microsoft.com/office/drawing/2014/main" xmlns="" id="{B3007776-567D-43D0-A335-5ADFEEB6E5A0}"/>
              </a:ext>
            </a:extLst>
          </p:cNvPr>
          <p:cNvSpPr>
            <a:spLocks noGrp="1"/>
          </p:cNvSpPr>
          <p:nvPr>
            <p:ph type="body" sz="quarter" idx="12"/>
          </p:nvPr>
        </p:nvSpPr>
        <p:spPr>
          <a:xfrm>
            <a:off x="0" y="5836303"/>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1" name="txt_met_plot_caption_2">
            <a:extLst>
              <a:ext uri="{FF2B5EF4-FFF2-40B4-BE49-F238E27FC236}">
                <a16:creationId xmlns:a16="http://schemas.microsoft.com/office/drawing/2014/main" xmlns="" id="{DD787671-E5A6-4B88-ACF8-096BDCA05626}"/>
              </a:ext>
            </a:extLst>
          </p:cNvPr>
          <p:cNvSpPr>
            <a:spLocks noGrp="1"/>
          </p:cNvSpPr>
          <p:nvPr>
            <p:ph type="body" sz="quarter" idx="13"/>
          </p:nvPr>
        </p:nvSpPr>
        <p:spPr>
          <a:xfrm>
            <a:off x="0" y="9575481"/>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2" name="img_storm_1">
            <a:extLst>
              <a:ext uri="{FF2B5EF4-FFF2-40B4-BE49-F238E27FC236}">
                <a16:creationId xmlns:a16="http://schemas.microsoft.com/office/drawing/2014/main" xmlns="" id="{7E99093E-2E7E-471C-B11C-C8005AEE9ECC}"/>
              </a:ext>
            </a:extLst>
          </p:cNvPr>
          <p:cNvSpPr>
            <a:spLocks noGrp="1"/>
          </p:cNvSpPr>
          <p:nvPr>
            <p:ph type="pic" sz="quarter" idx="14"/>
          </p:nvPr>
        </p:nvSpPr>
        <p:spPr>
          <a:xfrm>
            <a:off x="4023360" y="3153"/>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3" name="img_storm_2">
            <a:extLst>
              <a:ext uri="{FF2B5EF4-FFF2-40B4-BE49-F238E27FC236}">
                <a16:creationId xmlns:a16="http://schemas.microsoft.com/office/drawing/2014/main" xmlns="" id="{C3D51463-194D-4FCC-B9F7-1D725D798967}"/>
              </a:ext>
            </a:extLst>
          </p:cNvPr>
          <p:cNvSpPr>
            <a:spLocks noGrp="1"/>
          </p:cNvSpPr>
          <p:nvPr>
            <p:ph type="pic" sz="quarter" idx="15"/>
          </p:nvPr>
        </p:nvSpPr>
        <p:spPr>
          <a:xfrm>
            <a:off x="4023360" y="2462486"/>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4" name="txt_met_storm_desc">
            <a:extLst>
              <a:ext uri="{FF2B5EF4-FFF2-40B4-BE49-F238E27FC236}">
                <a16:creationId xmlns:a16="http://schemas.microsoft.com/office/drawing/2014/main" xmlns="" id="{49C0AADD-5871-43A4-8BBC-DA6E7AEDAC73}"/>
              </a:ext>
            </a:extLst>
          </p:cNvPr>
          <p:cNvSpPr>
            <a:spLocks noGrp="1"/>
          </p:cNvSpPr>
          <p:nvPr>
            <p:ph type="body" sz="quarter" idx="16"/>
          </p:nvPr>
        </p:nvSpPr>
        <p:spPr>
          <a:xfrm>
            <a:off x="4021164" y="4957997"/>
            <a:ext cx="3749040" cy="5029200"/>
          </a:xfrm>
          <a:prstGeom prst="rect">
            <a:avLst/>
          </a:prstGeom>
        </p:spPr>
        <p:txBody>
          <a:bodyPr lIns="274320" tIns="137160" rIns="13716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18" name="img_met_plot_2">
            <a:extLst>
              <a:ext uri="{FF2B5EF4-FFF2-40B4-BE49-F238E27FC236}">
                <a16:creationId xmlns:a16="http://schemas.microsoft.com/office/drawing/2014/main" xmlns="" id="{85E3AD46-BAAC-463A-AD3C-F4BED4C16000}"/>
              </a:ext>
            </a:extLst>
          </p:cNvPr>
          <p:cNvSpPr>
            <a:spLocks noGrp="1"/>
          </p:cNvSpPr>
          <p:nvPr>
            <p:ph type="pic" sz="quarter" idx="19"/>
          </p:nvPr>
        </p:nvSpPr>
        <p:spPr>
          <a:xfrm>
            <a:off x="274320" y="699100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6" name="txt_highlight_1">
            <a:extLst>
              <a:ext uri="{FF2B5EF4-FFF2-40B4-BE49-F238E27FC236}">
                <a16:creationId xmlns:a16="http://schemas.microsoft.com/office/drawing/2014/main" xmlns="" id="{DAF24D67-E985-44B2-A029-994AF33E3D8A}"/>
              </a:ext>
            </a:extLst>
          </p:cNvPr>
          <p:cNvSpPr>
            <a:spLocks noGrp="1"/>
          </p:cNvSpPr>
          <p:nvPr>
            <p:ph type="body" sz="quarter" idx="17"/>
          </p:nvPr>
        </p:nvSpPr>
        <p:spPr>
          <a:xfrm>
            <a:off x="4032848" y="191583"/>
            <a:ext cx="3749040" cy="731520"/>
          </a:xfrm>
          <a:prstGeom prst="rect">
            <a:avLst/>
          </a:prstGeom>
          <a:solidFill>
            <a:srgbClr val="D9D9D9">
              <a:alpha val="49804"/>
            </a:srgbClr>
          </a:solidFill>
        </p:spPr>
        <p:txBody>
          <a:bodyPr lIns="274320" rIns="274320"/>
          <a:lstStyle>
            <a:lvl1pPr marL="0" indent="0" algn="ctr">
              <a:lnSpc>
                <a:spcPct val="100000"/>
              </a:lnSpc>
              <a:spcBef>
                <a:spcPts val="0"/>
              </a:spcBef>
              <a:buFontTx/>
              <a:buNone/>
              <a:defRPr sz="1400">
                <a:solidFill>
                  <a:schemeClr val="bg1"/>
                </a:solidFill>
              </a:defRPr>
            </a:lvl1pPr>
          </a:lstStyle>
          <a:p>
            <a:pPr lvl="0"/>
            <a:r>
              <a:rPr lang="en-US" dirty="0"/>
              <a:t>Click to edit</a:t>
            </a:r>
          </a:p>
        </p:txBody>
      </p:sp>
    </p:spTree>
    <p:extLst>
      <p:ext uri="{BB962C8B-B14F-4D97-AF65-F5344CB8AC3E}">
        <p14:creationId xmlns:p14="http://schemas.microsoft.com/office/powerpoint/2010/main" val="355614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Fiv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3D13ED41-8353-42A4-8E80-35BE36815F32}"/>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 b="33027"/>
          <a:stretch/>
        </p:blipFill>
        <p:spPr>
          <a:xfrm flipH="1">
            <a:off x="0" y="-20035"/>
            <a:ext cx="7772400" cy="3566160"/>
          </a:xfrm>
          <a:prstGeom prst="rect">
            <a:avLst/>
          </a:prstGeom>
        </p:spPr>
      </p:pic>
      <p:sp>
        <p:nvSpPr>
          <p:cNvPr id="11" name="TextBox 10">
            <a:extLst>
              <a:ext uri="{FF2B5EF4-FFF2-40B4-BE49-F238E27FC236}">
                <a16:creationId xmlns:a16="http://schemas.microsoft.com/office/drawing/2014/main" xmlns="" id="{71AD1BDD-88AB-4CB8-B70D-203974A05614}"/>
              </a:ext>
            </a:extLst>
          </p:cNvPr>
          <p:cNvSpPr txBox="1"/>
          <p:nvPr userDrawn="1"/>
        </p:nvSpPr>
        <p:spPr>
          <a:xfrm>
            <a:off x="691377" y="174430"/>
            <a:ext cx="2178160"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Water Quality Data</a:t>
            </a:r>
          </a:p>
        </p:txBody>
      </p:sp>
      <p:pic>
        <p:nvPicPr>
          <p:cNvPr id="12" name="Picture 11">
            <a:extLst>
              <a:ext uri="{FF2B5EF4-FFF2-40B4-BE49-F238E27FC236}">
                <a16:creationId xmlns:a16="http://schemas.microsoft.com/office/drawing/2014/main" xmlns="" id="{EBF00CE8-E429-4901-8359-9922B80C48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737" y="48917"/>
            <a:ext cx="548640" cy="548640"/>
          </a:xfrm>
          <a:prstGeom prst="rect">
            <a:avLst/>
          </a:prstGeom>
        </p:spPr>
      </p:pic>
      <p:sp>
        <p:nvSpPr>
          <p:cNvPr id="13" name="Rectangle 12">
            <a:extLst>
              <a:ext uri="{FF2B5EF4-FFF2-40B4-BE49-F238E27FC236}">
                <a16:creationId xmlns:a16="http://schemas.microsoft.com/office/drawing/2014/main" xmlns="" id="{70F47525-4386-415C-BD63-149CEB2ADABE}"/>
              </a:ext>
            </a:extLst>
          </p:cNvPr>
          <p:cNvSpPr/>
          <p:nvPr userDrawn="1"/>
        </p:nvSpPr>
        <p:spPr>
          <a:xfrm>
            <a:off x="142737" y="695254"/>
            <a:ext cx="1417320" cy="2423160"/>
          </a:xfrm>
          <a:prstGeom prst="rect">
            <a:avLst/>
          </a:prstGeom>
          <a:solidFill>
            <a:srgbClr val="84CDED"/>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endParaRPr lang="en-US" sz="1200" dirty="0">
              <a:cs typeface="Segoe UI" panose="020B0502040204020203" pitchFamily="34" charset="0"/>
            </a:endParaRPr>
          </a:p>
        </p:txBody>
      </p:sp>
      <p:sp>
        <p:nvSpPr>
          <p:cNvPr id="14" name="Rectangle 13">
            <a:extLst>
              <a:ext uri="{FF2B5EF4-FFF2-40B4-BE49-F238E27FC236}">
                <a16:creationId xmlns:a16="http://schemas.microsoft.com/office/drawing/2014/main" xmlns="" id="{CC32951C-E0A8-46A1-B159-9A1F692196C6}"/>
              </a:ext>
            </a:extLst>
          </p:cNvPr>
          <p:cNvSpPr/>
          <p:nvPr userDrawn="1"/>
        </p:nvSpPr>
        <p:spPr>
          <a:xfrm>
            <a:off x="3883480" y="3538669"/>
            <a:ext cx="3886200"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xmlns="" id="{F45C2706-513F-4FAD-9C48-3D38DDBE7D24}"/>
              </a:ext>
            </a:extLst>
          </p:cNvPr>
          <p:cNvSpPr/>
          <p:nvPr userDrawn="1"/>
        </p:nvSpPr>
        <p:spPr>
          <a:xfrm>
            <a:off x="0" y="3535827"/>
            <a:ext cx="3854422"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xmlns="" id="{EB3C7380-2681-4130-B1E2-54ED1C1EEDF2}"/>
              </a:ext>
            </a:extLst>
          </p:cNvPr>
          <p:cNvSpPr/>
          <p:nvPr userDrawn="1"/>
        </p:nvSpPr>
        <p:spPr>
          <a:xfrm>
            <a:off x="0" y="6896100"/>
            <a:ext cx="7772400" cy="3164768"/>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a16="http://schemas.microsoft.com/office/drawing/2014/main" xmlns="" id="{2B7234F4-AA55-476C-828F-AF490C47C264}"/>
              </a:ext>
            </a:extLst>
          </p:cNvPr>
          <p:cNvCxnSpPr/>
          <p:nvPr userDrawn="1"/>
        </p:nvCxnSpPr>
        <p:spPr>
          <a:xfrm>
            <a:off x="3872079" y="4136341"/>
            <a:ext cx="0" cy="2651760"/>
          </a:xfrm>
          <a:prstGeom prst="line">
            <a:avLst/>
          </a:prstGeom>
          <a:ln w="9525">
            <a:solidFill>
              <a:srgbClr val="247BA0"/>
            </a:solidFill>
          </a:ln>
        </p:spPr>
        <p:style>
          <a:lnRef idx="1">
            <a:schemeClr val="accent1"/>
          </a:lnRef>
          <a:fillRef idx="0">
            <a:schemeClr val="accent1"/>
          </a:fillRef>
          <a:effectRef idx="0">
            <a:schemeClr val="accent1"/>
          </a:effectRef>
          <a:fontRef idx="minor">
            <a:schemeClr val="tx1"/>
          </a:fontRef>
        </p:style>
      </p:cxnSp>
      <p:sp>
        <p:nvSpPr>
          <p:cNvPr id="20" name="txt_wq_data_notes">
            <a:extLst>
              <a:ext uri="{FF2B5EF4-FFF2-40B4-BE49-F238E27FC236}">
                <a16:creationId xmlns:a16="http://schemas.microsoft.com/office/drawing/2014/main" xmlns="" id="{9A6D23F7-E796-4D00-AAA5-2163413EAA66}"/>
              </a:ext>
            </a:extLst>
          </p:cNvPr>
          <p:cNvSpPr>
            <a:spLocks noGrp="1"/>
          </p:cNvSpPr>
          <p:nvPr>
            <p:ph type="body" sz="quarter" idx="13"/>
          </p:nvPr>
        </p:nvSpPr>
        <p:spPr>
          <a:xfrm>
            <a:off x="1639667" y="3158796"/>
            <a:ext cx="5486400" cy="228600"/>
          </a:xfrm>
          <a:prstGeom prst="rect">
            <a:avLst/>
          </a:prstGeom>
        </p:spPr>
        <p:txBody>
          <a:bodyPr lIns="0" bIns="45720"/>
          <a:lstStyle>
            <a:lvl1pPr marL="0" indent="0">
              <a:buFontTx/>
              <a:buNone/>
              <a:defRPr sz="900">
                <a:solidFill>
                  <a:schemeClr val="bg1"/>
                </a:solidFill>
              </a:defRPr>
            </a:lvl1pPr>
          </a:lstStyle>
          <a:p>
            <a:pPr lvl="0"/>
            <a:r>
              <a:rPr lang="en-US" dirty="0"/>
              <a:t>Click to edit</a:t>
            </a:r>
          </a:p>
        </p:txBody>
      </p:sp>
      <p:sp>
        <p:nvSpPr>
          <p:cNvPr id="21" name="txt_wq_co_box">
            <a:extLst>
              <a:ext uri="{FF2B5EF4-FFF2-40B4-BE49-F238E27FC236}">
                <a16:creationId xmlns:a16="http://schemas.microsoft.com/office/drawing/2014/main" xmlns="" id="{7A45D776-BE15-43BD-BA2F-16AE0943C491}"/>
              </a:ext>
            </a:extLst>
          </p:cNvPr>
          <p:cNvSpPr>
            <a:spLocks noGrp="1"/>
          </p:cNvSpPr>
          <p:nvPr>
            <p:ph type="body" sz="quarter" idx="12"/>
          </p:nvPr>
        </p:nvSpPr>
        <p:spPr>
          <a:xfrm>
            <a:off x="138654" y="692374"/>
            <a:ext cx="1417320" cy="242316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22" name="txt_wq_plot_ttl_1">
            <a:extLst>
              <a:ext uri="{FF2B5EF4-FFF2-40B4-BE49-F238E27FC236}">
                <a16:creationId xmlns:a16="http://schemas.microsoft.com/office/drawing/2014/main" xmlns="" id="{BFC4C4BF-1305-474B-A42F-212B8092AE3C}"/>
              </a:ext>
            </a:extLst>
          </p:cNvPr>
          <p:cNvSpPr>
            <a:spLocks noGrp="1"/>
          </p:cNvSpPr>
          <p:nvPr>
            <p:ph type="body" sz="quarter" idx="11" hasCustomPrompt="1"/>
          </p:nvPr>
        </p:nvSpPr>
        <p:spPr>
          <a:xfrm>
            <a:off x="0"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3" name="txt_wq_plot_ttl_2">
            <a:extLst>
              <a:ext uri="{FF2B5EF4-FFF2-40B4-BE49-F238E27FC236}">
                <a16:creationId xmlns:a16="http://schemas.microsoft.com/office/drawing/2014/main" xmlns="" id="{F37684F7-68A5-4F27-969C-03BF71CFF021}"/>
              </a:ext>
            </a:extLst>
          </p:cNvPr>
          <p:cNvSpPr>
            <a:spLocks noGrp="1"/>
          </p:cNvSpPr>
          <p:nvPr>
            <p:ph type="body" sz="quarter" idx="14" hasCustomPrompt="1"/>
          </p:nvPr>
        </p:nvSpPr>
        <p:spPr>
          <a:xfrm>
            <a:off x="3900142"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4" name="img_wq_plot_1">
            <a:extLst>
              <a:ext uri="{FF2B5EF4-FFF2-40B4-BE49-F238E27FC236}">
                <a16:creationId xmlns:a16="http://schemas.microsoft.com/office/drawing/2014/main" xmlns="" id="{02DCA187-A460-4EDB-A01F-6A850D1C90D0}"/>
              </a:ext>
            </a:extLst>
          </p:cNvPr>
          <p:cNvSpPr>
            <a:spLocks noGrp="1"/>
          </p:cNvSpPr>
          <p:nvPr>
            <p:ph type="pic" sz="quarter" idx="19"/>
          </p:nvPr>
        </p:nvSpPr>
        <p:spPr>
          <a:xfrm>
            <a:off x="91440" y="409729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6" name="txt_wq_plot_caption_1">
            <a:extLst>
              <a:ext uri="{FF2B5EF4-FFF2-40B4-BE49-F238E27FC236}">
                <a16:creationId xmlns:a16="http://schemas.microsoft.com/office/drawing/2014/main" xmlns="" id="{8BF4B476-89DA-4F98-95E0-185E4E4230D6}"/>
              </a:ext>
            </a:extLst>
          </p:cNvPr>
          <p:cNvSpPr>
            <a:spLocks noGrp="1"/>
          </p:cNvSpPr>
          <p:nvPr>
            <p:ph type="body" sz="quarter" idx="21"/>
          </p:nvPr>
        </p:nvSpPr>
        <p:spPr>
          <a:xfrm>
            <a:off x="0" y="6591697"/>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7" name="txt_wq_plot_caption_2">
            <a:extLst>
              <a:ext uri="{FF2B5EF4-FFF2-40B4-BE49-F238E27FC236}">
                <a16:creationId xmlns:a16="http://schemas.microsoft.com/office/drawing/2014/main" xmlns="" id="{0D1DD9A6-5427-4E6E-88B4-818ED0640708}"/>
              </a:ext>
            </a:extLst>
          </p:cNvPr>
          <p:cNvSpPr>
            <a:spLocks noGrp="1"/>
          </p:cNvSpPr>
          <p:nvPr>
            <p:ph type="body" sz="quarter" idx="22"/>
          </p:nvPr>
        </p:nvSpPr>
        <p:spPr>
          <a:xfrm>
            <a:off x="3872079" y="6591572"/>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8" name="img_wq_ecosystem">
            <a:extLst>
              <a:ext uri="{FF2B5EF4-FFF2-40B4-BE49-F238E27FC236}">
                <a16:creationId xmlns:a16="http://schemas.microsoft.com/office/drawing/2014/main" xmlns="" id="{10A4E911-B908-4C78-86E2-4237BAC30FA3}"/>
              </a:ext>
            </a:extLst>
          </p:cNvPr>
          <p:cNvSpPr>
            <a:spLocks noGrp="1"/>
          </p:cNvSpPr>
          <p:nvPr>
            <p:ph type="pic" sz="quarter" idx="23"/>
          </p:nvPr>
        </p:nvSpPr>
        <p:spPr>
          <a:xfrm>
            <a:off x="4258282" y="7109283"/>
            <a:ext cx="320040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1" name="txt_wq_ecosystem">
            <a:extLst>
              <a:ext uri="{FF2B5EF4-FFF2-40B4-BE49-F238E27FC236}">
                <a16:creationId xmlns:a16="http://schemas.microsoft.com/office/drawing/2014/main" xmlns="" id="{7578D535-38F5-458B-B82F-C97BD93C08C4}"/>
              </a:ext>
            </a:extLst>
          </p:cNvPr>
          <p:cNvSpPr>
            <a:spLocks noGrp="1"/>
          </p:cNvSpPr>
          <p:nvPr>
            <p:ph type="body" sz="quarter" idx="24"/>
          </p:nvPr>
        </p:nvSpPr>
        <p:spPr>
          <a:xfrm>
            <a:off x="0" y="6906271"/>
            <a:ext cx="3931920" cy="3017520"/>
          </a:xfrm>
          <a:prstGeom prst="rect">
            <a:avLst/>
          </a:prstGeom>
        </p:spPr>
        <p:txBody>
          <a:bodyPr lIns="274320" tIns="274320" rIns="18288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32" name="img_wq_plot_2">
            <a:extLst>
              <a:ext uri="{FF2B5EF4-FFF2-40B4-BE49-F238E27FC236}">
                <a16:creationId xmlns:a16="http://schemas.microsoft.com/office/drawing/2014/main" xmlns="" id="{9D3D7C77-87C9-40C8-9CE3-949AB5F19647}"/>
              </a:ext>
            </a:extLst>
          </p:cNvPr>
          <p:cNvSpPr>
            <a:spLocks noGrp="1"/>
          </p:cNvSpPr>
          <p:nvPr>
            <p:ph type="pic" sz="quarter" idx="25"/>
          </p:nvPr>
        </p:nvSpPr>
        <p:spPr>
          <a:xfrm>
            <a:off x="3931920" y="4099627"/>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5" name="Rectangle 24">
            <a:extLst>
              <a:ext uri="{FF2B5EF4-FFF2-40B4-BE49-F238E27FC236}">
                <a16:creationId xmlns:a16="http://schemas.microsoft.com/office/drawing/2014/main" xmlns="" id="{DF960831-250C-4A7B-BF9E-EF82A9DE4437}"/>
              </a:ext>
            </a:extLst>
          </p:cNvPr>
          <p:cNvSpPr/>
          <p:nvPr userDrawn="1"/>
        </p:nvSpPr>
        <p:spPr>
          <a:xfrm>
            <a:off x="4258282" y="9487787"/>
            <a:ext cx="3200400"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47BA0"/>
              </a:solidFill>
            </a:endParaRPr>
          </a:p>
        </p:txBody>
      </p:sp>
      <p:sp>
        <p:nvSpPr>
          <p:cNvPr id="3" name="txt_highlight_2">
            <a:extLst>
              <a:ext uri="{FF2B5EF4-FFF2-40B4-BE49-F238E27FC236}">
                <a16:creationId xmlns:a16="http://schemas.microsoft.com/office/drawing/2014/main" xmlns="" id="{0ABC2651-C2CB-44AA-B39D-EA6AA9D16C21}"/>
              </a:ext>
            </a:extLst>
          </p:cNvPr>
          <p:cNvSpPr>
            <a:spLocks noGrp="1"/>
          </p:cNvSpPr>
          <p:nvPr>
            <p:ph type="body" sz="quarter" idx="26"/>
          </p:nvPr>
        </p:nvSpPr>
        <p:spPr>
          <a:xfrm>
            <a:off x="4258282" y="9491380"/>
            <a:ext cx="3200400" cy="420624"/>
          </a:xfrm>
          <a:prstGeom prst="rect">
            <a:avLst/>
          </a:prstGeom>
        </p:spPr>
        <p:txBody>
          <a:bodyPr anchor="ctr" anchorCtr="0"/>
          <a:lstStyle>
            <a:lvl1pPr marL="0" indent="0" algn="ctr">
              <a:lnSpc>
                <a:spcPct val="100000"/>
              </a:lnSpc>
              <a:spcBef>
                <a:spcPts val="0"/>
              </a:spcBef>
              <a:buFontTx/>
              <a:buNone/>
              <a:defRPr sz="1000" i="1">
                <a:solidFill>
                  <a:srgbClr val="247BA0"/>
                </a:solidFill>
              </a:defRPr>
            </a:lvl1pPr>
            <a:lvl2pPr marL="388620" indent="0" algn="ctr">
              <a:buFontTx/>
              <a:buNone/>
              <a:defRPr sz="1100" i="1">
                <a:solidFill>
                  <a:srgbClr val="247BA0"/>
                </a:solidFill>
              </a:defRPr>
            </a:lvl2pPr>
            <a:lvl3pPr marL="777240" indent="0" algn="ctr">
              <a:buFontTx/>
              <a:buNone/>
              <a:defRPr sz="1100" i="1">
                <a:solidFill>
                  <a:srgbClr val="247BA0"/>
                </a:solidFill>
              </a:defRPr>
            </a:lvl3pPr>
            <a:lvl4pPr marL="1165860" indent="0" algn="ctr">
              <a:buFontTx/>
              <a:buNone/>
              <a:defRPr sz="1100" i="1">
                <a:solidFill>
                  <a:srgbClr val="247BA0"/>
                </a:solidFill>
              </a:defRPr>
            </a:lvl4pPr>
            <a:lvl5pPr marL="1554480" indent="0" algn="ctr">
              <a:buFontTx/>
              <a:buNone/>
              <a:defRPr sz="1100" i="1">
                <a:solidFill>
                  <a:srgbClr val="247BA0"/>
                </a:solidFill>
              </a:defRPr>
            </a:lvl5pPr>
          </a:lstStyle>
          <a:p>
            <a:pPr lvl="0"/>
            <a:r>
              <a:rPr lang="en-US" dirty="0"/>
              <a:t>Click to edit</a:t>
            </a:r>
          </a:p>
        </p:txBody>
      </p:sp>
      <p:sp>
        <p:nvSpPr>
          <p:cNvPr id="29" name="Rectangle 28">
            <a:extLst>
              <a:ext uri="{FF2B5EF4-FFF2-40B4-BE49-F238E27FC236}">
                <a16:creationId xmlns:a16="http://schemas.microsoft.com/office/drawing/2014/main" xmlns="" id="{4EE2929A-92F4-4892-BB54-A18146FEB625}"/>
              </a:ext>
            </a:extLst>
          </p:cNvPr>
          <p:cNvSpPr/>
          <p:nvPr userDrawn="1"/>
        </p:nvSpPr>
        <p:spPr>
          <a:xfrm>
            <a:off x="1633317" y="694561"/>
            <a:ext cx="6035040" cy="2423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9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x">
    <p:spTree>
      <p:nvGrpSpPr>
        <p:cNvPr id="1" name=""/>
        <p:cNvGrpSpPr/>
        <p:nvPr/>
      </p:nvGrpSpPr>
      <p:grpSpPr>
        <a:xfrm>
          <a:off x="0" y="0"/>
          <a:ext cx="0" cy="0"/>
          <a:chOff x="0" y="0"/>
          <a:chExt cx="0" cy="0"/>
        </a:xfrm>
      </p:grpSpPr>
      <p:sp>
        <p:nvSpPr>
          <p:cNvPr id="38" name="img_nerr_4">
            <a:extLst>
              <a:ext uri="{FF2B5EF4-FFF2-40B4-BE49-F238E27FC236}">
                <a16:creationId xmlns:a16="http://schemas.microsoft.com/office/drawing/2014/main" xmlns="" id="{B19BA939-242B-4FEB-B6BF-A821530E81D2}"/>
              </a:ext>
            </a:extLst>
          </p:cNvPr>
          <p:cNvSpPr>
            <a:spLocks noGrp="1"/>
          </p:cNvSpPr>
          <p:nvPr>
            <p:ph type="pic" sz="quarter" idx="21"/>
          </p:nvPr>
        </p:nvSpPr>
        <p:spPr>
          <a:xfrm>
            <a:off x="4672965" y="6788194"/>
            <a:ext cx="3108960" cy="19202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2" name="img_nerr_3">
            <a:extLst>
              <a:ext uri="{FF2B5EF4-FFF2-40B4-BE49-F238E27FC236}">
                <a16:creationId xmlns:a16="http://schemas.microsoft.com/office/drawing/2014/main" xmlns="" id="{DEAE2DE7-A741-4E18-8809-1D0F4425F4F6}"/>
              </a:ext>
            </a:extLst>
          </p:cNvPr>
          <p:cNvSpPr>
            <a:spLocks noGrp="1"/>
          </p:cNvSpPr>
          <p:nvPr>
            <p:ph type="pic" sz="quarter" idx="24"/>
          </p:nvPr>
        </p:nvSpPr>
        <p:spPr>
          <a:xfrm>
            <a:off x="4672965" y="4552950"/>
            <a:ext cx="3108960" cy="22860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3" name="img_nerr_1">
            <a:extLst>
              <a:ext uri="{FF2B5EF4-FFF2-40B4-BE49-F238E27FC236}">
                <a16:creationId xmlns:a16="http://schemas.microsoft.com/office/drawing/2014/main" xmlns="" id="{20D3ECAB-4B80-4F6F-95C0-EA3D6CD9ED53}"/>
              </a:ext>
            </a:extLst>
          </p:cNvPr>
          <p:cNvSpPr>
            <a:spLocks noGrp="1"/>
          </p:cNvSpPr>
          <p:nvPr>
            <p:ph type="pic" sz="quarter" idx="19"/>
          </p:nvPr>
        </p:nvSpPr>
        <p:spPr>
          <a:xfrm>
            <a:off x="4672965" y="0"/>
            <a:ext cx="3108960" cy="219456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5" name="img_nerr_2">
            <a:extLst>
              <a:ext uri="{FF2B5EF4-FFF2-40B4-BE49-F238E27FC236}">
                <a16:creationId xmlns:a16="http://schemas.microsoft.com/office/drawing/2014/main" xmlns="" id="{59190EE1-AC2F-45C7-8EDD-5014DC1DB5B5}"/>
              </a:ext>
            </a:extLst>
          </p:cNvPr>
          <p:cNvSpPr>
            <a:spLocks noGrp="1"/>
          </p:cNvSpPr>
          <p:nvPr>
            <p:ph type="pic" sz="quarter" idx="20"/>
          </p:nvPr>
        </p:nvSpPr>
        <p:spPr>
          <a:xfrm>
            <a:off x="4675197" y="2188210"/>
            <a:ext cx="310896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6" name="Rectangle 5">
            <a:extLst>
              <a:ext uri="{FF2B5EF4-FFF2-40B4-BE49-F238E27FC236}">
                <a16:creationId xmlns:a16="http://schemas.microsoft.com/office/drawing/2014/main" xmlns="" id="{1F28317F-8B12-40A7-93DB-E130433F7AA2}"/>
              </a:ext>
            </a:extLst>
          </p:cNvPr>
          <p:cNvSpPr/>
          <p:nvPr userDrawn="1"/>
        </p:nvSpPr>
        <p:spPr>
          <a:xfrm>
            <a:off x="0" y="8685446"/>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xmlns="" id="{19A6794B-DAC9-43D9-8045-8DDF3E7734D2}"/>
              </a:ext>
            </a:extLst>
          </p:cNvPr>
          <p:cNvGrpSpPr/>
          <p:nvPr userDrawn="1"/>
        </p:nvGrpSpPr>
        <p:grpSpPr>
          <a:xfrm>
            <a:off x="241804" y="8854312"/>
            <a:ext cx="848238" cy="182880"/>
            <a:chOff x="1576039" y="423746"/>
            <a:chExt cx="848238" cy="182880"/>
          </a:xfrm>
        </p:grpSpPr>
        <p:sp>
          <p:nvSpPr>
            <p:cNvPr id="8" name="Oval 7">
              <a:extLst>
                <a:ext uri="{FF2B5EF4-FFF2-40B4-BE49-F238E27FC236}">
                  <a16:creationId xmlns:a16="http://schemas.microsoft.com/office/drawing/2014/main" xmlns="" id="{C49CAC7C-4333-4BC2-81D6-C7A26E5B7EDC}"/>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xmlns="" id="{9636D3C2-3C6E-4845-9393-023B1B336669}"/>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AEE9FA43-AB7D-49CC-8B61-E6AB650869CE}"/>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xmlns="" id="{C34F61ED-8E49-4695-AE0C-F85838BA3E8E}"/>
              </a:ext>
            </a:extLst>
          </p:cNvPr>
          <p:cNvSpPr txBox="1"/>
          <p:nvPr userDrawn="1"/>
        </p:nvSpPr>
        <p:spPr>
          <a:xfrm>
            <a:off x="5783964" y="8791936"/>
            <a:ext cx="1688283"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Connect with us!</a:t>
            </a:r>
          </a:p>
        </p:txBody>
      </p:sp>
      <p:sp>
        <p:nvSpPr>
          <p:cNvPr id="12" name="Rectangle 11">
            <a:extLst>
              <a:ext uri="{FF2B5EF4-FFF2-40B4-BE49-F238E27FC236}">
                <a16:creationId xmlns:a16="http://schemas.microsoft.com/office/drawing/2014/main" xmlns="" id="{E995B9D6-5ADC-49BC-BAEE-5EAF91306F47}"/>
              </a:ext>
            </a:extLst>
          </p:cNvPr>
          <p:cNvSpPr/>
          <p:nvPr userDrawn="1"/>
        </p:nvSpPr>
        <p:spPr>
          <a:xfrm>
            <a:off x="-2694" y="2650"/>
            <a:ext cx="4678141" cy="86868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xmlns="" id="{51A427BF-9865-44AE-AA20-695B39D0E6F1}"/>
              </a:ext>
            </a:extLst>
          </p:cNvPr>
          <p:cNvSpPr txBox="1"/>
          <p:nvPr userDrawn="1"/>
        </p:nvSpPr>
        <p:spPr>
          <a:xfrm>
            <a:off x="640182" y="4628666"/>
            <a:ext cx="1296702"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CONTACT</a:t>
            </a:r>
          </a:p>
        </p:txBody>
      </p:sp>
      <p:sp>
        <p:nvSpPr>
          <p:cNvPr id="14" name="TextBox 13">
            <a:extLst>
              <a:ext uri="{FF2B5EF4-FFF2-40B4-BE49-F238E27FC236}">
                <a16:creationId xmlns:a16="http://schemas.microsoft.com/office/drawing/2014/main" xmlns="" id="{1036CA82-016B-4040-A462-4A52C500CE1F}"/>
              </a:ext>
            </a:extLst>
          </p:cNvPr>
          <p:cNvSpPr txBox="1"/>
          <p:nvPr userDrawn="1"/>
        </p:nvSpPr>
        <p:spPr>
          <a:xfrm>
            <a:off x="630655" y="5957652"/>
            <a:ext cx="72731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DATA</a:t>
            </a:r>
          </a:p>
        </p:txBody>
      </p:sp>
      <p:sp>
        <p:nvSpPr>
          <p:cNvPr id="15" name="TextBox 14">
            <a:extLst>
              <a:ext uri="{FF2B5EF4-FFF2-40B4-BE49-F238E27FC236}">
                <a16:creationId xmlns:a16="http://schemas.microsoft.com/office/drawing/2014/main" xmlns="" id="{F2E4E354-1007-476E-83EC-48132DA6AADB}"/>
              </a:ext>
            </a:extLst>
          </p:cNvPr>
          <p:cNvSpPr txBox="1"/>
          <p:nvPr userDrawn="1"/>
        </p:nvSpPr>
        <p:spPr>
          <a:xfrm>
            <a:off x="631924" y="7215938"/>
            <a:ext cx="1099404"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EXPLORE</a:t>
            </a:r>
          </a:p>
        </p:txBody>
      </p:sp>
      <p:grpSp>
        <p:nvGrpSpPr>
          <p:cNvPr id="16" name="Group 15">
            <a:extLst>
              <a:ext uri="{FF2B5EF4-FFF2-40B4-BE49-F238E27FC236}">
                <a16:creationId xmlns:a16="http://schemas.microsoft.com/office/drawing/2014/main" xmlns="" id="{266E57F3-2F9C-45B7-8959-FDFE489D3730}"/>
              </a:ext>
            </a:extLst>
          </p:cNvPr>
          <p:cNvGrpSpPr>
            <a:grpSpLocks noChangeAspect="1"/>
          </p:cNvGrpSpPr>
          <p:nvPr userDrawn="1"/>
        </p:nvGrpSpPr>
        <p:grpSpPr>
          <a:xfrm rot="16200000">
            <a:off x="229984" y="7214596"/>
            <a:ext cx="380231" cy="382917"/>
            <a:chOff x="1669157" y="5914527"/>
            <a:chExt cx="1140694" cy="1148754"/>
          </a:xfrm>
        </p:grpSpPr>
        <p:sp>
          <p:nvSpPr>
            <p:cNvPr id="17" name="Oval 16">
              <a:extLst>
                <a:ext uri="{FF2B5EF4-FFF2-40B4-BE49-F238E27FC236}">
                  <a16:creationId xmlns:a16="http://schemas.microsoft.com/office/drawing/2014/main" xmlns="" id="{6599B0C0-B6AB-49BA-BEF2-BFC9FD1E9BCA}"/>
                </a:ext>
              </a:extLst>
            </p:cNvPr>
            <p:cNvSpPr/>
            <p:nvPr/>
          </p:nvSpPr>
          <p:spPr>
            <a:xfrm>
              <a:off x="1712571" y="596600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xmlns="" id="{77739CFE-85D0-4DCA-9EE7-895F39CEA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157" y="5914527"/>
              <a:ext cx="1097281" cy="1097283"/>
            </a:xfrm>
            <a:prstGeom prst="rect">
              <a:avLst/>
            </a:prstGeom>
          </p:spPr>
        </p:pic>
      </p:grpSp>
      <p:grpSp>
        <p:nvGrpSpPr>
          <p:cNvPr id="19" name="Group 18">
            <a:extLst>
              <a:ext uri="{FF2B5EF4-FFF2-40B4-BE49-F238E27FC236}">
                <a16:creationId xmlns:a16="http://schemas.microsoft.com/office/drawing/2014/main" xmlns="" id="{1D3057B1-3744-4561-9572-E36EB7DBEF1A}"/>
              </a:ext>
            </a:extLst>
          </p:cNvPr>
          <p:cNvGrpSpPr>
            <a:grpSpLocks noChangeAspect="1"/>
          </p:cNvGrpSpPr>
          <p:nvPr userDrawn="1"/>
        </p:nvGrpSpPr>
        <p:grpSpPr>
          <a:xfrm>
            <a:off x="242369" y="5955566"/>
            <a:ext cx="365760" cy="365760"/>
            <a:chOff x="1688462" y="3129872"/>
            <a:chExt cx="1097280" cy="1097280"/>
          </a:xfrm>
        </p:grpSpPr>
        <p:sp>
          <p:nvSpPr>
            <p:cNvPr id="20" name="Oval 19">
              <a:extLst>
                <a:ext uri="{FF2B5EF4-FFF2-40B4-BE49-F238E27FC236}">
                  <a16:creationId xmlns:a16="http://schemas.microsoft.com/office/drawing/2014/main" xmlns="" id="{CB1B50DF-BF29-46A5-955D-1EFAC1981EEE}"/>
                </a:ext>
              </a:extLst>
            </p:cNvPr>
            <p:cNvSpPr/>
            <p:nvPr/>
          </p:nvSpPr>
          <p:spPr>
            <a:xfrm>
              <a:off x="1688462" y="312987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xmlns="" id="{F46900F8-ECCA-4BD8-985C-2288485CA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918" y="3199328"/>
              <a:ext cx="960120" cy="960120"/>
            </a:xfrm>
            <a:prstGeom prst="rect">
              <a:avLst/>
            </a:prstGeom>
          </p:spPr>
        </p:pic>
      </p:grpSp>
      <p:grpSp>
        <p:nvGrpSpPr>
          <p:cNvPr id="22" name="Group 21">
            <a:extLst>
              <a:ext uri="{FF2B5EF4-FFF2-40B4-BE49-F238E27FC236}">
                <a16:creationId xmlns:a16="http://schemas.microsoft.com/office/drawing/2014/main" xmlns="" id="{8B50C6A3-C040-451B-AB2D-8F10D10B01DD}"/>
              </a:ext>
            </a:extLst>
          </p:cNvPr>
          <p:cNvGrpSpPr>
            <a:grpSpLocks noChangeAspect="1"/>
          </p:cNvGrpSpPr>
          <p:nvPr userDrawn="1"/>
        </p:nvGrpSpPr>
        <p:grpSpPr>
          <a:xfrm>
            <a:off x="250326" y="4637023"/>
            <a:ext cx="365760" cy="365760"/>
            <a:chOff x="1712571" y="514652"/>
            <a:chExt cx="1097280" cy="1097280"/>
          </a:xfrm>
        </p:grpSpPr>
        <p:sp>
          <p:nvSpPr>
            <p:cNvPr id="23" name="Oval 22">
              <a:extLst>
                <a:ext uri="{FF2B5EF4-FFF2-40B4-BE49-F238E27FC236}">
                  <a16:creationId xmlns:a16="http://schemas.microsoft.com/office/drawing/2014/main" xmlns="" id="{7D8E823F-07C2-492A-A9E9-53E97D1FA7F4}"/>
                </a:ext>
              </a:extLst>
            </p:cNvPr>
            <p:cNvSpPr/>
            <p:nvPr/>
          </p:nvSpPr>
          <p:spPr>
            <a:xfrm>
              <a:off x="1712571" y="51465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xmlns="" id="{98E0C54A-757C-49A4-B5FF-9B67599830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150" t="11281" r="19980" b="13719"/>
            <a:stretch/>
          </p:blipFill>
          <p:spPr>
            <a:xfrm>
              <a:off x="1938720" y="632588"/>
              <a:ext cx="667908" cy="822960"/>
            </a:xfrm>
            <a:prstGeom prst="rect">
              <a:avLst/>
            </a:prstGeom>
          </p:spPr>
        </p:pic>
      </p:grpSp>
      <p:pic>
        <p:nvPicPr>
          <p:cNvPr id="25" name="Picture 24">
            <a:extLst>
              <a:ext uri="{FF2B5EF4-FFF2-40B4-BE49-F238E27FC236}">
                <a16:creationId xmlns:a16="http://schemas.microsoft.com/office/drawing/2014/main" xmlns="" id="{6A636EE7-3201-40DD-82F7-A506B086D44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723"/>
          <a:stretch/>
        </p:blipFill>
        <p:spPr>
          <a:xfrm>
            <a:off x="5867399" y="9426460"/>
            <a:ext cx="1516058" cy="457200"/>
          </a:xfrm>
          <a:prstGeom prst="rect">
            <a:avLst/>
          </a:prstGeom>
        </p:spPr>
      </p:pic>
      <p:sp>
        <p:nvSpPr>
          <p:cNvPr id="26" name="TextBox 25">
            <a:extLst>
              <a:ext uri="{FF2B5EF4-FFF2-40B4-BE49-F238E27FC236}">
                <a16:creationId xmlns:a16="http://schemas.microsoft.com/office/drawing/2014/main" xmlns="" id="{0DD07B41-5610-4E2C-8F2A-E5F09F851079}"/>
              </a:ext>
            </a:extLst>
          </p:cNvPr>
          <p:cNvSpPr txBox="1"/>
          <p:nvPr userDrawn="1"/>
        </p:nvSpPr>
        <p:spPr>
          <a:xfrm>
            <a:off x="251455" y="9097391"/>
            <a:ext cx="4937760" cy="900246"/>
          </a:xfrm>
          <a:prstGeom prst="rect">
            <a:avLst/>
          </a:prstGeom>
          <a:noFill/>
        </p:spPr>
        <p:txBody>
          <a:bodyPr wrap="square" lIns="0" rtlCol="0">
            <a:spAutoFit/>
          </a:bodyPr>
          <a:lstStyle/>
          <a:p>
            <a:r>
              <a:rPr lang="en-US" sz="1400" dirty="0">
                <a:solidFill>
                  <a:srgbClr val="AEBA41"/>
                </a:solidFill>
              </a:rPr>
              <a:t>National Estuarine Research Reserves Protect People &amp; Places</a:t>
            </a:r>
          </a:p>
          <a:p>
            <a:pPr>
              <a:spcBef>
                <a:spcPts val="300"/>
              </a:spcBef>
            </a:pPr>
            <a:r>
              <a:rPr lang="en-US" sz="900" i="1" dirty="0">
                <a:solidFill>
                  <a:srgbClr val="AEBA41"/>
                </a:solidFill>
              </a:rPr>
              <a:t>This work is/was sponsored by the National Estuarine Research Reserve System Science Collaborative, which supports collaborative research that addresses coastal management problems important to the reserves. The Science Collaborative is funded by the National Oceanic and Atmospheric Administration and managed by the University of Michigan Water Center (NA19NOS4190058).</a:t>
            </a:r>
            <a:endParaRPr lang="en-US" sz="900" i="1" dirty="0"/>
          </a:p>
        </p:txBody>
      </p:sp>
      <p:cxnSp>
        <p:nvCxnSpPr>
          <p:cNvPr id="27" name="Straight Connector 26">
            <a:extLst>
              <a:ext uri="{FF2B5EF4-FFF2-40B4-BE49-F238E27FC236}">
                <a16:creationId xmlns:a16="http://schemas.microsoft.com/office/drawing/2014/main" xmlns="" id="{28E667A1-212D-4A26-B611-14B6DE6698CA}"/>
              </a:ext>
            </a:extLst>
          </p:cNvPr>
          <p:cNvCxnSpPr/>
          <p:nvPr userDrawn="1"/>
        </p:nvCxnSpPr>
        <p:spPr>
          <a:xfrm>
            <a:off x="242369" y="4242817"/>
            <a:ext cx="402336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xmlns="" id="{2A5E3535-3521-4819-952E-2288413F7752}"/>
              </a:ext>
            </a:extLst>
          </p:cNvPr>
          <p:cNvSpPr txBox="1"/>
          <p:nvPr userDrawn="1"/>
        </p:nvSpPr>
        <p:spPr>
          <a:xfrm>
            <a:off x="123003" y="274108"/>
            <a:ext cx="1564852"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About NERRS</a:t>
            </a:r>
            <a:endParaRPr lang="en-US" dirty="0">
              <a:solidFill>
                <a:schemeClr val="bg1"/>
              </a:solidFill>
            </a:endParaRPr>
          </a:p>
        </p:txBody>
      </p:sp>
      <p:sp>
        <p:nvSpPr>
          <p:cNvPr id="29" name="Rectangle 28">
            <a:extLst>
              <a:ext uri="{FF2B5EF4-FFF2-40B4-BE49-F238E27FC236}">
                <a16:creationId xmlns:a16="http://schemas.microsoft.com/office/drawing/2014/main" xmlns="" id="{BDF4F1A6-0974-4CAA-8804-8298A60B2365}"/>
              </a:ext>
            </a:extLst>
          </p:cNvPr>
          <p:cNvSpPr/>
          <p:nvPr userDrawn="1"/>
        </p:nvSpPr>
        <p:spPr>
          <a:xfrm>
            <a:off x="155385" y="669256"/>
            <a:ext cx="4289393" cy="3785652"/>
          </a:xfrm>
          <a:prstGeom prst="rect">
            <a:avLst/>
          </a:prstGeom>
        </p:spPr>
        <p:txBody>
          <a:bodyPr wrap="square" rIns="91440">
            <a:spAutoFit/>
          </a:bodyPr>
          <a:lstStyle/>
          <a:p>
            <a:r>
              <a:rPr lang="en-US" sz="1200" dirty="0">
                <a:solidFill>
                  <a:schemeClr val="bg1"/>
                </a:solidFill>
              </a:rPr>
              <a:t>Established in 1972, the NERRS is a network of 29 ecologically significant, locally treasured estuarine places in 23 states and Puerto Rico. Each Reserve is a partnership between NOAA and a state agency or university. Most of the 1.3+ million acres of estuary lands and waters that Reserves help to protect and steward are open to the public. Reserves work with local decision makers, states, universities, nonprofits, and others to set natural resource management priorities and address them through research, environmental monitoring, education, training, and stewardship.</a:t>
            </a:r>
          </a:p>
          <a:p>
            <a:endParaRPr lang="en-US" sz="1200" dirty="0">
              <a:solidFill>
                <a:schemeClr val="bg1"/>
              </a:solidFill>
            </a:endParaRPr>
          </a:p>
          <a:p>
            <a:r>
              <a:rPr lang="en-US" sz="1200" dirty="0">
                <a:solidFill>
                  <a:schemeClr val="bg1"/>
                </a:solidFill>
              </a:rPr>
              <a:t>The health of every reserve is continuously monitored by the System Wide Monitoring Program (SWMP). SWMP is a robust, long-term, and versatile monitoring program that uses the NERRS network to intensively study estuarine reference sites for evaluating ecosystem function and change. Reserve-generated data and information are available to local citizens and decision makers. For more information, go to: </a:t>
            </a:r>
          </a:p>
          <a:p>
            <a:endParaRPr lang="en-US" sz="1200" dirty="0">
              <a:solidFill>
                <a:schemeClr val="bg1"/>
              </a:solidFill>
            </a:endParaRPr>
          </a:p>
          <a:p>
            <a:endParaRPr lang="en-US" sz="1200" dirty="0">
              <a:solidFill>
                <a:schemeClr val="bg1"/>
              </a:solidFill>
            </a:endParaRPr>
          </a:p>
        </p:txBody>
      </p:sp>
      <p:sp>
        <p:nvSpPr>
          <p:cNvPr id="30" name="TextBox 29">
            <a:extLst>
              <a:ext uri="{FF2B5EF4-FFF2-40B4-BE49-F238E27FC236}">
                <a16:creationId xmlns:a16="http://schemas.microsoft.com/office/drawing/2014/main" xmlns="" id="{C4633ACA-7825-418D-9558-E549B8FB5907}"/>
              </a:ext>
            </a:extLst>
          </p:cNvPr>
          <p:cNvSpPr txBox="1"/>
          <p:nvPr userDrawn="1"/>
        </p:nvSpPr>
        <p:spPr>
          <a:xfrm>
            <a:off x="2482019" y="3782075"/>
            <a:ext cx="2107308" cy="276999"/>
          </a:xfrm>
          <a:prstGeom prst="rect">
            <a:avLst/>
          </a:prstGeom>
          <a:noFill/>
        </p:spPr>
        <p:txBody>
          <a:bodyPr wrap="none" rtlCol="0">
            <a:spAutoFit/>
          </a:bodyPr>
          <a:lstStyle/>
          <a:p>
            <a:r>
              <a:rPr lang="en-US" sz="1200" b="1" dirty="0">
                <a:solidFill>
                  <a:srgbClr val="AEBA41"/>
                </a:solidFill>
                <a:hlinkClick r:id="rId6"/>
              </a:rPr>
              <a:t>https://coast.noaa.gov/nerrs/</a:t>
            </a:r>
            <a:endParaRPr lang="en-US" sz="1200" b="1" dirty="0">
              <a:solidFill>
                <a:srgbClr val="AEBA41"/>
              </a:solidFill>
            </a:endParaRPr>
          </a:p>
        </p:txBody>
      </p:sp>
      <p:cxnSp>
        <p:nvCxnSpPr>
          <p:cNvPr id="34" name="Straight Connector 33">
            <a:extLst>
              <a:ext uri="{FF2B5EF4-FFF2-40B4-BE49-F238E27FC236}">
                <a16:creationId xmlns:a16="http://schemas.microsoft.com/office/drawing/2014/main" xmlns="" id="{4EE4B713-EEA8-43B2-BEC8-57C631618A5E}"/>
              </a:ext>
            </a:extLst>
          </p:cNvPr>
          <p:cNvCxnSpPr/>
          <p:nvPr userDrawn="1"/>
        </p:nvCxnSpPr>
        <p:spPr>
          <a:xfrm>
            <a:off x="35781" y="643440"/>
            <a:ext cx="0" cy="621456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xt_social_handle">
            <a:extLst>
              <a:ext uri="{FF2B5EF4-FFF2-40B4-BE49-F238E27FC236}">
                <a16:creationId xmlns:a16="http://schemas.microsoft.com/office/drawing/2014/main" xmlns="" id="{3EACB6D3-B31F-432C-A761-9CD699FFFB86}"/>
              </a:ext>
            </a:extLst>
          </p:cNvPr>
          <p:cNvSpPr>
            <a:spLocks noGrp="1"/>
          </p:cNvSpPr>
          <p:nvPr>
            <p:ph type="body" sz="quarter" idx="13"/>
          </p:nvPr>
        </p:nvSpPr>
        <p:spPr>
          <a:xfrm>
            <a:off x="5725154" y="9122680"/>
            <a:ext cx="1828800" cy="228600"/>
          </a:xfrm>
          <a:prstGeom prst="rect">
            <a:avLst/>
          </a:prstGeom>
        </p:spPr>
        <p:txBody>
          <a:bodyPr lIns="0" rIns="0" bIns="45720" anchor="ctr" anchorCtr="0"/>
          <a:lstStyle>
            <a:lvl1pPr marL="0" indent="0" algn="ctr">
              <a:buFontTx/>
              <a:buNone/>
              <a:defRPr sz="1100">
                <a:solidFill>
                  <a:schemeClr val="bg1"/>
                </a:solidFill>
              </a:defRPr>
            </a:lvl1pPr>
          </a:lstStyle>
          <a:p>
            <a:pPr lvl="0"/>
            <a:r>
              <a:rPr lang="en-US" dirty="0"/>
              <a:t>Click to edit</a:t>
            </a:r>
          </a:p>
        </p:txBody>
      </p:sp>
      <p:sp>
        <p:nvSpPr>
          <p:cNvPr id="39" name="txt_contact">
            <a:extLst>
              <a:ext uri="{FF2B5EF4-FFF2-40B4-BE49-F238E27FC236}">
                <a16:creationId xmlns:a16="http://schemas.microsoft.com/office/drawing/2014/main" xmlns="" id="{E2E08687-CB42-40CC-B38D-A966CA2CD7BA}"/>
              </a:ext>
            </a:extLst>
          </p:cNvPr>
          <p:cNvSpPr>
            <a:spLocks noGrp="1"/>
          </p:cNvSpPr>
          <p:nvPr>
            <p:ph type="body" sz="quarter" idx="16"/>
          </p:nvPr>
        </p:nvSpPr>
        <p:spPr>
          <a:xfrm>
            <a:off x="273091" y="5089638"/>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0" name="txt_nerr_data">
            <a:extLst>
              <a:ext uri="{FF2B5EF4-FFF2-40B4-BE49-F238E27FC236}">
                <a16:creationId xmlns:a16="http://schemas.microsoft.com/office/drawing/2014/main" xmlns="" id="{BABD1BE1-074A-4400-8B97-45AF5ED49246}"/>
              </a:ext>
            </a:extLst>
          </p:cNvPr>
          <p:cNvSpPr>
            <a:spLocks noGrp="1"/>
          </p:cNvSpPr>
          <p:nvPr>
            <p:ph type="body" sz="quarter" idx="22"/>
          </p:nvPr>
        </p:nvSpPr>
        <p:spPr>
          <a:xfrm>
            <a:off x="273050" y="6414641"/>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1" name="txt_explore">
            <a:extLst>
              <a:ext uri="{FF2B5EF4-FFF2-40B4-BE49-F238E27FC236}">
                <a16:creationId xmlns:a16="http://schemas.microsoft.com/office/drawing/2014/main" xmlns="" id="{921090A5-FF26-40AC-A14F-24F3C1A39A4F}"/>
              </a:ext>
            </a:extLst>
          </p:cNvPr>
          <p:cNvSpPr>
            <a:spLocks noGrp="1"/>
          </p:cNvSpPr>
          <p:nvPr>
            <p:ph type="body" sz="quarter" idx="23"/>
          </p:nvPr>
        </p:nvSpPr>
        <p:spPr>
          <a:xfrm>
            <a:off x="273050" y="7684072"/>
            <a:ext cx="4114800" cy="91440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42124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08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jp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jpg"/></Relationships>
</file>

<file path=ppt/slides/_rels/slide6.xml.rels><?xml version="1.0" encoding="UTF-8" standalone="yes"?>
<Relationships xmlns="http://schemas.openxmlformats.org/package/2006/relationships"><Relationship Id="rId3" Type="http://schemas.openxmlformats.org/officeDocument/2006/relationships/hyperlink" Target="https://gtmnerr.org/" TargetMode="External"/><Relationship Id="rId7" Type="http://schemas.openxmlformats.org/officeDocument/2006/relationships/image" Target="../media/image41.jpg"/><Relationship Id="rId2" Type="http://schemas.openxmlformats.org/officeDocument/2006/relationships/hyperlink" Target="http://cdmo.baruch.sc.edu/" TargetMode="Externa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storm"/>
          <p:cNvPicPr>
            <a:picLocks noGrp="1"/>
          </p:cNvPicPr>
          <p:nvPr>
            <p:ph type="pic" sz="quarter" idx="17" hasCustomPrompt="1"/>
          </p:nvPr>
        </p:nvPicPr>
        <p:blipFill>
          <a:blip r:embed="rId2" cstate="print"/>
          <a:stretch>
            <a:fillRect/>
          </a:stretch>
        </p:blipFill>
        <p:spPr>
          <a:xfrm>
            <a:off x="1739339" y="1273036"/>
            <a:ext cx="6035040" cy="4389120"/>
          </a:xfrm>
          <a:prstGeom prst="rect">
            <a:avLst/>
          </a:prstGeom>
        </p:spPr>
      </p:pic>
      <p:pic>
        <p:nvPicPr>
          <p:cNvPr id="3" name="Rounded Rectangle 15"/>
          <p:cNvPicPr>
            <a:picLocks noGrp="1"/>
          </p:cNvPicPr>
          <p:nvPr>
            <p:ph/>
          </p:nvPr>
        </p:nvPicPr>
        <p:blipFill>
          <a:blip r:embed="rId3" cstate="print"/>
          <a:stretch>
            <a:fillRect/>
          </a:stretch>
        </p:blipFill>
        <p:spPr>
          <a:xfrm>
            <a:off x="109728" y="2484035"/>
            <a:ext cx="1920240" cy="914400"/>
          </a:xfrm>
          <a:prstGeom prst="rect">
            <a:avLst/>
          </a:prstGeom>
        </p:spPr>
      </p:pic>
      <p:pic>
        <p:nvPicPr>
          <p:cNvPr id="4" name="Rounded Rectangle 16"/>
          <p:cNvPicPr>
            <a:picLocks noGrp="1"/>
          </p:cNvPicPr>
          <p:nvPr>
            <p:ph/>
          </p:nvPr>
        </p:nvPicPr>
        <p:blipFill>
          <a:blip r:embed="rId3" cstate="print"/>
          <a:stretch>
            <a:fillRect/>
          </a:stretch>
        </p:blipFill>
        <p:spPr>
          <a:xfrm>
            <a:off x="109022" y="3500376"/>
            <a:ext cx="1920240" cy="914400"/>
          </a:xfrm>
          <a:prstGeom prst="rect">
            <a:avLst/>
          </a:prstGeom>
        </p:spPr>
      </p:pic>
      <p:pic>
        <p:nvPicPr>
          <p:cNvPr id="5" name="Rounded Rectangle 17"/>
          <p:cNvPicPr>
            <a:picLocks noGrp="1"/>
          </p:cNvPicPr>
          <p:nvPr>
            <p:ph/>
          </p:nvPr>
        </p:nvPicPr>
        <p:blipFill>
          <a:blip r:embed="rId3" cstate="print"/>
          <a:stretch>
            <a:fillRect/>
          </a:stretch>
        </p:blipFill>
        <p:spPr>
          <a:xfrm>
            <a:off x="109022" y="4523096"/>
            <a:ext cx="1920240" cy="914400"/>
          </a:xfrm>
          <a:prstGeom prst="rect">
            <a:avLst/>
          </a:prstGeom>
        </p:spPr>
      </p:pic>
      <p:pic>
        <p:nvPicPr>
          <p:cNvPr id="6" name="Rounded Rectangle 18"/>
          <p:cNvPicPr>
            <a:picLocks noGrp="1"/>
          </p:cNvPicPr>
          <p:nvPr>
            <p:ph/>
          </p:nvPr>
        </p:nvPicPr>
        <p:blipFill>
          <a:blip r:embed="rId3" cstate="print"/>
          <a:stretch>
            <a:fillRect/>
          </a:stretch>
        </p:blipFill>
        <p:spPr>
          <a:xfrm>
            <a:off x="109728" y="1467700"/>
            <a:ext cx="1920240" cy="914400"/>
          </a:xfrm>
          <a:prstGeom prst="rect">
            <a:avLst/>
          </a:prstGeom>
        </p:spPr>
      </p:pic>
      <p:pic>
        <p:nvPicPr>
          <p:cNvPr id="7" name="Rectangle 6"/>
          <p:cNvPicPr>
            <a:picLocks noGrp="1"/>
          </p:cNvPicPr>
          <p:nvPr>
            <p:ph/>
          </p:nvPr>
        </p:nvPicPr>
        <p:blipFill>
          <a:blip r:embed="rId4" cstate="print"/>
          <a:stretch>
            <a:fillRect/>
          </a:stretch>
        </p:blipFill>
        <p:spPr>
          <a:xfrm>
            <a:off x="0" y="2139"/>
            <a:ext cx="7772400" cy="1371600"/>
          </a:xfrm>
          <a:prstGeom prst="rect">
            <a:avLst/>
          </a:prstGeom>
        </p:spPr>
      </p:pic>
      <p:pic>
        <p:nvPicPr>
          <p:cNvPr id="8" name="Rectangle 7"/>
          <p:cNvPicPr>
            <a:picLocks noGrp="1"/>
          </p:cNvPicPr>
          <p:nvPr>
            <p:ph/>
          </p:nvPr>
        </p:nvPicPr>
        <p:blipFill>
          <a:blip r:embed="rId5" cstate="print"/>
          <a:stretch>
            <a:fillRect/>
          </a:stretch>
        </p:blipFill>
        <p:spPr>
          <a:xfrm>
            <a:off x="0" y="5543052"/>
            <a:ext cx="7772400" cy="3108960"/>
          </a:xfrm>
          <a:prstGeom prst="rect">
            <a:avLst/>
          </a:prstGeom>
        </p:spPr>
      </p:pic>
      <p:sp>
        <p:nvSpPr>
          <p:cNvPr id="9" name="txt_event_date"/>
          <p:cNvSpPr>
            <a:spLocks noGrp="1"/>
          </p:cNvSpPr>
          <p:nvPr>
            <p:ph type="body" sz="quarter" idx="11" hasCustomPrompt="1"/>
          </p:nvPr>
        </p:nvSpPr>
        <p:spPr>
          <a:xfrm>
            <a:off x="5336701" y="191166"/>
            <a:ext cx="2468880" cy="365760"/>
          </a:xfrm>
        </p:spPr>
        <p:txBody>
          <a:bodyPr/>
          <a:lstStyle/>
          <a:p>
            <a:r>
              <a:rPr/>
              <a:t>[ SEP 8 – SEP 12, 2017 ]</a:t>
            </a:r>
          </a:p>
        </p:txBody>
      </p:sp>
      <p:sp>
        <p:nvSpPr>
          <p:cNvPr id="10" name="txt_event_ttl"/>
          <p:cNvSpPr>
            <a:spLocks noGrp="1"/>
          </p:cNvSpPr>
          <p:nvPr>
            <p:ph type="body" sz="quarter" idx="10" hasCustomPrompt="1"/>
          </p:nvPr>
        </p:nvSpPr>
        <p:spPr>
          <a:xfrm>
            <a:off x="0" y="452799"/>
            <a:ext cx="7772400" cy="914400"/>
          </a:xfrm>
        </p:spPr>
        <p:txBody>
          <a:bodyPr>
            <a:normAutofit lnSpcReduction="10000"/>
          </a:bodyPr>
          <a:lstStyle/>
          <a:p>
            <a:r>
              <a:rPr/>
              <a:t>HURRICANE IRMA</a:t>
            </a:r>
          </a:p>
        </p:txBody>
      </p:sp>
      <p:sp>
        <p:nvSpPr>
          <p:cNvPr id="11" name="txt_dash_v1"/>
          <p:cNvSpPr>
            <a:spLocks noGrp="1"/>
          </p:cNvSpPr>
          <p:nvPr>
            <p:ph type="body" sz="quarter" idx="18" hasCustomPrompt="1"/>
          </p:nvPr>
        </p:nvSpPr>
        <p:spPr>
          <a:xfrm>
            <a:off x="605410" y="1499557"/>
            <a:ext cx="914400" cy="457200"/>
          </a:xfrm>
        </p:spPr>
        <p:txBody>
          <a:bodyPr/>
          <a:lstStyle/>
          <a:p>
            <a:r>
              <a:rPr dirty="0"/>
              <a:t>TS</a:t>
            </a:r>
          </a:p>
        </p:txBody>
      </p:sp>
      <p:sp>
        <p:nvSpPr>
          <p:cNvPr id="12" name="txt_dash_v1_desc"/>
          <p:cNvSpPr>
            <a:spLocks noGrp="1"/>
          </p:cNvSpPr>
          <p:nvPr>
            <p:ph type="body" sz="quarter" idx="22" hasCustomPrompt="1"/>
          </p:nvPr>
        </p:nvSpPr>
        <p:spPr>
          <a:xfrm>
            <a:off x="146304" y="1811281"/>
            <a:ext cx="1828800" cy="548640"/>
          </a:xfrm>
        </p:spPr>
        <p:txBody>
          <a:bodyPr/>
          <a:lstStyle/>
          <a:p>
            <a:r>
              <a:rPr dirty="0"/>
              <a:t>Category </a:t>
            </a:r>
            <a:r>
              <a:rPr lang="en-US" dirty="0" smtClean="0"/>
              <a:t/>
            </a:r>
            <a:br>
              <a:rPr lang="en-US" dirty="0" smtClean="0"/>
            </a:br>
            <a:r>
              <a:rPr dirty="0" smtClean="0"/>
              <a:t>(</a:t>
            </a:r>
            <a:r>
              <a:rPr dirty="0"/>
              <a:t>tropical storm)</a:t>
            </a:r>
          </a:p>
        </p:txBody>
      </p:sp>
      <p:sp>
        <p:nvSpPr>
          <p:cNvPr id="13" name="txt_dash_v2"/>
          <p:cNvSpPr>
            <a:spLocks noGrp="1"/>
          </p:cNvSpPr>
          <p:nvPr>
            <p:ph type="body" sz="quarter" idx="19" hasCustomPrompt="1"/>
          </p:nvPr>
        </p:nvSpPr>
        <p:spPr>
          <a:xfrm>
            <a:off x="605410" y="2625886"/>
            <a:ext cx="914400" cy="457200"/>
          </a:xfrm>
        </p:spPr>
        <p:txBody>
          <a:bodyPr/>
          <a:lstStyle/>
          <a:p>
            <a:r>
              <a:rPr dirty="0"/>
              <a:t>10</a:t>
            </a:r>
          </a:p>
        </p:txBody>
      </p:sp>
      <p:sp>
        <p:nvSpPr>
          <p:cNvPr id="14" name="txt_dash_v2_desc"/>
          <p:cNvSpPr>
            <a:spLocks noGrp="1"/>
          </p:cNvSpPr>
          <p:nvPr>
            <p:ph type="body" sz="quarter" idx="23" hasCustomPrompt="1"/>
          </p:nvPr>
        </p:nvSpPr>
        <p:spPr>
          <a:xfrm>
            <a:off x="146304" y="2871827"/>
            <a:ext cx="1828800" cy="548640"/>
          </a:xfrm>
        </p:spPr>
        <p:txBody>
          <a:bodyPr/>
          <a:lstStyle/>
          <a:p>
            <a:r>
              <a:rPr dirty="0"/>
              <a:t>Inches of Rain</a:t>
            </a:r>
          </a:p>
        </p:txBody>
      </p:sp>
      <p:sp>
        <p:nvSpPr>
          <p:cNvPr id="15" name="txt_dash_v3"/>
          <p:cNvSpPr>
            <a:spLocks noGrp="1"/>
          </p:cNvSpPr>
          <p:nvPr>
            <p:ph type="body" sz="quarter" idx="20" hasCustomPrompt="1"/>
          </p:nvPr>
        </p:nvSpPr>
        <p:spPr>
          <a:xfrm>
            <a:off x="606116" y="3506904"/>
            <a:ext cx="914400" cy="457200"/>
          </a:xfrm>
        </p:spPr>
        <p:txBody>
          <a:bodyPr/>
          <a:lstStyle/>
          <a:p>
            <a:r>
              <a:rPr/>
              <a:t>65</a:t>
            </a:r>
          </a:p>
        </p:txBody>
      </p:sp>
      <p:sp>
        <p:nvSpPr>
          <p:cNvPr id="16" name="txt_dash_v3_desc"/>
          <p:cNvSpPr>
            <a:spLocks noGrp="1"/>
          </p:cNvSpPr>
          <p:nvPr>
            <p:ph type="body" sz="quarter" idx="24" hasCustomPrompt="1"/>
          </p:nvPr>
        </p:nvSpPr>
        <p:spPr>
          <a:xfrm>
            <a:off x="145843" y="3871899"/>
            <a:ext cx="1828800" cy="548640"/>
          </a:xfrm>
        </p:spPr>
        <p:txBody>
          <a:bodyPr/>
          <a:lstStyle/>
          <a:p>
            <a:r>
              <a:rPr dirty="0"/>
              <a:t>Miles per hour </a:t>
            </a:r>
            <a:r>
              <a:rPr lang="en-US" dirty="0" smtClean="0"/>
              <a:t/>
            </a:r>
            <a:br>
              <a:rPr lang="en-US" dirty="0" smtClean="0"/>
            </a:br>
            <a:r>
              <a:rPr dirty="0" smtClean="0"/>
              <a:t>of </a:t>
            </a:r>
            <a:r>
              <a:rPr dirty="0"/>
              <a:t>Max Wind Gusts</a:t>
            </a:r>
          </a:p>
        </p:txBody>
      </p:sp>
      <p:sp>
        <p:nvSpPr>
          <p:cNvPr id="17" name="txt_dash_v4"/>
          <p:cNvSpPr>
            <a:spLocks noGrp="1"/>
          </p:cNvSpPr>
          <p:nvPr>
            <p:ph type="body" sz="quarter" idx="21" hasCustomPrompt="1"/>
          </p:nvPr>
        </p:nvSpPr>
        <p:spPr>
          <a:xfrm>
            <a:off x="606116" y="4522671"/>
            <a:ext cx="914400" cy="457200"/>
          </a:xfrm>
        </p:spPr>
        <p:txBody>
          <a:bodyPr/>
          <a:lstStyle/>
          <a:p>
            <a:r>
              <a:rPr/>
              <a:t>5.9</a:t>
            </a:r>
          </a:p>
        </p:txBody>
      </p:sp>
      <p:sp>
        <p:nvSpPr>
          <p:cNvPr id="18" name="txt_dash_v4_desc"/>
          <p:cNvSpPr>
            <a:spLocks noGrp="1"/>
          </p:cNvSpPr>
          <p:nvPr>
            <p:ph type="body" sz="quarter" idx="25" hasCustomPrompt="1"/>
          </p:nvPr>
        </p:nvSpPr>
        <p:spPr>
          <a:xfrm>
            <a:off x="145843" y="4860415"/>
            <a:ext cx="1828800" cy="548640"/>
          </a:xfrm>
        </p:spPr>
        <p:txBody>
          <a:bodyPr/>
          <a:lstStyle/>
          <a:p>
            <a:r>
              <a:rPr dirty="0"/>
              <a:t>Feet of Storm Surge </a:t>
            </a:r>
            <a:r>
              <a:rPr lang="en-US" dirty="0" smtClean="0"/>
              <a:t/>
            </a:r>
            <a:br>
              <a:rPr lang="en-US" dirty="0" smtClean="0"/>
            </a:br>
            <a:r>
              <a:rPr dirty="0" smtClean="0"/>
              <a:t>(</a:t>
            </a:r>
            <a:r>
              <a:rPr dirty="0"/>
              <a:t>max)*</a:t>
            </a:r>
          </a:p>
        </p:txBody>
      </p:sp>
      <p:sp>
        <p:nvSpPr>
          <p:cNvPr id="19" name="txt_monitor_ttl"/>
          <p:cNvSpPr>
            <a:spLocks noGrp="1"/>
          </p:cNvSpPr>
          <p:nvPr>
            <p:ph type="body" sz="quarter" idx="15" hasCustomPrompt="1"/>
          </p:nvPr>
        </p:nvSpPr>
        <p:spPr>
          <a:xfrm>
            <a:off x="0" y="5544053"/>
            <a:ext cx="7406640" cy="365760"/>
          </a:xfrm>
        </p:spPr>
        <p:txBody>
          <a:bodyPr/>
          <a:lstStyle/>
          <a:p>
            <a:r>
              <a:rPr dirty="0"/>
              <a:t>Monitoring the Impact of Hurricane Irma at “</a:t>
            </a:r>
            <a:r>
              <a:rPr b="1" dirty="0"/>
              <a:t>GTM NERR</a:t>
            </a:r>
            <a:r>
              <a:rPr dirty="0"/>
              <a:t>”</a:t>
            </a:r>
          </a:p>
        </p:txBody>
      </p:sp>
      <p:sp>
        <p:nvSpPr>
          <p:cNvPr id="20" name="txt_storm_bkgd"/>
          <p:cNvSpPr>
            <a:spLocks noGrp="1"/>
          </p:cNvSpPr>
          <p:nvPr>
            <p:ph type="body" sz="quarter" idx="16" hasCustomPrompt="1"/>
          </p:nvPr>
        </p:nvSpPr>
        <p:spPr>
          <a:xfrm>
            <a:off x="0" y="7085500"/>
            <a:ext cx="7772400" cy="1554480"/>
          </a:xfrm>
        </p:spPr>
        <p:txBody>
          <a:bodyPr/>
          <a:lstStyle/>
          <a:p>
            <a:r>
              <a:rPr dirty="0"/>
              <a:t>On Sept. 11th, Irma passed between Tampa and Orlando as a category 1 storm. It then "weakened" to a tropical storm about 20 miles west of Gainesville. By the afternoon, its center moved over south Georgia just west of Valdosta. Even though Irma made landfall along the southwestern coast of Florida, the hurricane’s large wind field produced significant storm surge flooding along the northeastern coast of Florida. </a:t>
            </a:r>
            <a:endParaRPr lang="en-US" dirty="0" smtClean="0"/>
          </a:p>
          <a:p>
            <a:r>
              <a:rPr dirty="0"/>
              <a:t>
The effects of Irma were observed at </a:t>
            </a:r>
            <a:r>
              <a:rPr b="1" dirty="0"/>
              <a:t>the </a:t>
            </a:r>
            <a:r>
              <a:rPr b="1" dirty="0" err="1"/>
              <a:t>Guana</a:t>
            </a:r>
            <a:r>
              <a:rPr b="1" dirty="0"/>
              <a:t> </a:t>
            </a:r>
            <a:r>
              <a:rPr b="1" dirty="0" err="1"/>
              <a:t>Tolomato</a:t>
            </a:r>
            <a:r>
              <a:rPr b="1" dirty="0"/>
              <a:t> Matanzas (GTM) Research Reserve </a:t>
            </a:r>
            <a:r>
              <a:rPr dirty="0"/>
              <a:t>through the </a:t>
            </a:r>
            <a:r>
              <a:rPr b="1" dirty="0"/>
              <a:t>System-Wide Monitoring Program (SWMP)</a:t>
            </a:r>
            <a:r>
              <a:rPr dirty="0"/>
              <a:t>, which tracks short-term variability and long-term change in weather and water quality in the areas surrounding St. Augustine and St. Johns County, Florida.</a:t>
            </a:r>
          </a:p>
        </p:txBody>
      </p:sp>
      <p:sp>
        <p:nvSpPr>
          <p:cNvPr id="21" name="txt_data_src"/>
          <p:cNvSpPr>
            <a:spLocks noGrp="1"/>
          </p:cNvSpPr>
          <p:nvPr>
            <p:ph type="body" sz="quarter" idx="13" hasCustomPrompt="1"/>
          </p:nvPr>
        </p:nvSpPr>
        <p:spPr>
          <a:xfrm>
            <a:off x="4553689" y="9484188"/>
            <a:ext cx="3017520" cy="228600"/>
          </a:xfrm>
        </p:spPr>
        <p:txBody>
          <a:bodyPr/>
          <a:lstStyle/>
          <a:p>
            <a:r>
              <a:rPr/>
              <a:t>Data shown are based on the GTM weather monitoring site</a:t>
            </a:r>
          </a:p>
        </p:txBody>
      </p:sp>
      <p:sp>
        <p:nvSpPr>
          <p:cNvPr id="22" name="txt_date_update"/>
          <p:cNvSpPr>
            <a:spLocks noGrp="1"/>
          </p:cNvSpPr>
          <p:nvPr>
            <p:ph type="body" sz="quarter" idx="14" hasCustomPrompt="1"/>
          </p:nvPr>
        </p:nvSpPr>
        <p:spPr>
          <a:xfrm>
            <a:off x="5742409" y="9792356"/>
            <a:ext cx="1828800" cy="228600"/>
          </a:xfrm>
        </p:spPr>
        <p:txBody>
          <a:bodyPr/>
          <a:lstStyle/>
          <a:p>
            <a:r>
              <a:rPr dirty="0"/>
              <a:t>Created on May 31, 2022</a:t>
            </a:r>
          </a:p>
        </p:txBody>
      </p:sp>
      <p:pic>
        <p:nvPicPr>
          <p:cNvPr id="23" name="img_resrv_logo"/>
          <p:cNvPicPr>
            <a:picLocks noGrp="1"/>
          </p:cNvPicPr>
          <p:nvPr>
            <p:ph type="pic" sz="quarter" idx="12"/>
          </p:nvPr>
        </p:nvPicPr>
        <p:blipFill>
          <a:blip r:embed="rId6" cstate="print"/>
          <a:stretch>
            <a:fillRect/>
          </a:stretch>
        </p:blipFill>
        <p:spPr>
          <a:xfrm>
            <a:off x="1963483" y="8780383"/>
            <a:ext cx="822960" cy="822960"/>
          </a:xfrm>
          <a:prstGeom prst="rect">
            <a:avLst/>
          </a:prstGeom>
        </p:spPr>
      </p:pic>
      <p:sp>
        <p:nvSpPr>
          <p:cNvPr id="24" name="TextBox 23">
            <a:extLst>
              <a:ext uri="{FF2B5EF4-FFF2-40B4-BE49-F238E27FC236}">
                <a16:creationId xmlns:a16="http://schemas.microsoft.com/office/drawing/2014/main" xmlns="" id="{7F018FFE-5816-439D-93CF-A7D20407CB7B}"/>
              </a:ext>
            </a:extLst>
          </p:cNvPr>
          <p:cNvSpPr txBox="1"/>
          <p:nvPr/>
        </p:nvSpPr>
        <p:spPr>
          <a:xfrm>
            <a:off x="4398879" y="5256997"/>
            <a:ext cx="3406702" cy="246221"/>
          </a:xfrm>
          <a:prstGeom prst="rect">
            <a:avLst/>
          </a:prstGeom>
          <a:noFill/>
        </p:spPr>
        <p:txBody>
          <a:bodyPr wrap="none" rtlCol="0">
            <a:spAutoFit/>
          </a:bodyPr>
          <a:lstStyle/>
          <a:p>
            <a:r>
              <a:rPr lang="en-US" sz="1000" dirty="0">
                <a:solidFill>
                  <a:schemeClr val="bg1"/>
                </a:solidFill>
              </a:rPr>
              <a:t>Image Credit: </a:t>
            </a:r>
            <a:r>
              <a:rPr lang="en-US" sz="1000" dirty="0" smtClean="0">
                <a:solidFill>
                  <a:schemeClr val="bg1"/>
                </a:solidFill>
              </a:rPr>
              <a:t>NASA NOAA GOES, </a:t>
            </a:r>
            <a:r>
              <a:rPr lang="en-US" sz="1000" dirty="0">
                <a:solidFill>
                  <a:schemeClr val="bg1"/>
                </a:solidFill>
              </a:rPr>
              <a:t>taken on </a:t>
            </a:r>
            <a:r>
              <a:rPr lang="en-US" sz="1000" dirty="0" smtClean="0">
                <a:solidFill>
                  <a:schemeClr val="bg1"/>
                </a:solidFill>
              </a:rPr>
              <a:t>September 9, 2017</a:t>
            </a:r>
            <a:endParaRPr lang="en-US" sz="1000" dirty="0">
              <a:solidFill>
                <a:schemeClr val="bg1"/>
              </a:solidFill>
            </a:endParaRPr>
          </a:p>
        </p:txBody>
      </p:sp>
      <p:sp>
        <p:nvSpPr>
          <p:cNvPr id="25" name="TextBox 24">
            <a:extLst>
              <a:ext uri="{FF2B5EF4-FFF2-40B4-BE49-F238E27FC236}">
                <a16:creationId xmlns:a16="http://schemas.microsoft.com/office/drawing/2014/main" xmlns="" id="{6920D796-110D-40BB-8E5F-635F28C7BAC0}"/>
              </a:ext>
            </a:extLst>
          </p:cNvPr>
          <p:cNvSpPr txBox="1"/>
          <p:nvPr/>
        </p:nvSpPr>
        <p:spPr>
          <a:xfrm>
            <a:off x="5528441" y="9628689"/>
            <a:ext cx="2137124" cy="230832"/>
          </a:xfrm>
          <a:prstGeom prst="rect">
            <a:avLst/>
          </a:prstGeom>
          <a:noFill/>
        </p:spPr>
        <p:txBody>
          <a:bodyPr wrap="none" rtlCol="0">
            <a:spAutoFit/>
          </a:bodyPr>
          <a:lstStyle/>
          <a:p>
            <a:pPr algn="r"/>
            <a:r>
              <a:rPr lang="en-US" sz="900" dirty="0" smtClean="0">
                <a:solidFill>
                  <a:srgbClr val="7F7F7F"/>
                </a:solidFill>
              </a:rPr>
              <a:t>*Data based </a:t>
            </a:r>
            <a:r>
              <a:rPr lang="en-US" sz="900" dirty="0">
                <a:solidFill>
                  <a:srgbClr val="7F7F7F"/>
                </a:solidFill>
              </a:rPr>
              <a:t>on the Dames Point </a:t>
            </a:r>
            <a:r>
              <a:rPr lang="en-US" sz="900" dirty="0" smtClean="0">
                <a:solidFill>
                  <a:srgbClr val="7F7F7F"/>
                </a:solidFill>
              </a:rPr>
              <a:t>NOS site</a:t>
            </a:r>
            <a:endParaRPr lang="en-US" sz="900" dirty="0">
              <a:solidFill>
                <a:srgbClr val="7F7F7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resrv_abbrev"/>
          <p:cNvSpPr>
            <a:spLocks noGrp="1"/>
          </p:cNvSpPr>
          <p:nvPr>
            <p:ph type="body" sz="quarter" idx="10" hasCustomPrompt="1"/>
          </p:nvPr>
        </p:nvSpPr>
        <p:spPr>
          <a:xfrm>
            <a:off x="-2162" y="10884"/>
            <a:ext cx="7772400" cy="1371600"/>
          </a:xfrm>
        </p:spPr>
        <p:txBody>
          <a:bodyPr/>
          <a:lstStyle/>
          <a:p>
            <a:r>
              <a:rPr/>
              <a:t>GTM</a:t>
            </a:r>
          </a:p>
        </p:txBody>
      </p:sp>
      <p:sp>
        <p:nvSpPr>
          <p:cNvPr id="3" name="txt_resrv_nerrs_desc"/>
          <p:cNvSpPr>
            <a:spLocks noGrp="1"/>
          </p:cNvSpPr>
          <p:nvPr>
            <p:ph type="body" sz="quarter" idx="11"/>
          </p:nvPr>
        </p:nvSpPr>
        <p:spPr>
          <a:xfrm>
            <a:off x="1813073" y="262466"/>
            <a:ext cx="5212080" cy="914400"/>
          </a:xfrm>
        </p:spPr>
        <p:txBody>
          <a:bodyPr/>
          <a:lstStyle/>
          <a:p>
            <a:r>
              <a:rPr/>
              <a:t>Guana Tolomato Matanzas (GTM) is one of 30 sites in the National Estuarine Research Reserve Systems (NERRS). Each site is a state-federal partnership that combines research, monitoring, and education to advance the understanding and management of estuarine environments.</a:t>
            </a:r>
          </a:p>
        </p:txBody>
      </p:sp>
      <p:sp>
        <p:nvSpPr>
          <p:cNvPr id="4" name="txt_storm_mon_ttl"/>
          <p:cNvSpPr>
            <a:spLocks noGrp="1"/>
          </p:cNvSpPr>
          <p:nvPr>
            <p:ph type="body" sz="quarter" idx="12"/>
          </p:nvPr>
        </p:nvSpPr>
        <p:spPr>
          <a:xfrm>
            <a:off x="709" y="6861951"/>
            <a:ext cx="4114800" cy="457200"/>
          </a:xfrm>
        </p:spPr>
        <p:txBody>
          <a:bodyPr/>
          <a:lstStyle/>
          <a:p>
            <a:r>
              <a:rPr/>
              <a:t>GTM Storm Monitoring</a:t>
            </a:r>
          </a:p>
        </p:txBody>
      </p:sp>
      <p:sp>
        <p:nvSpPr>
          <p:cNvPr id="5" name="txt_resrv_stations_data_desc"/>
          <p:cNvSpPr>
            <a:spLocks noGrp="1"/>
          </p:cNvSpPr>
          <p:nvPr>
            <p:ph type="body" sz="quarter" idx="13"/>
          </p:nvPr>
        </p:nvSpPr>
        <p:spPr>
          <a:xfrm>
            <a:off x="7591" y="7341035"/>
            <a:ext cx="4114800" cy="2651760"/>
          </a:xfrm>
        </p:spPr>
        <p:txBody>
          <a:bodyPr/>
          <a:lstStyle/>
          <a:p>
            <a:r>
              <a:rPr/>
              <a:t>GTM NERR operates a weather station located at Pellicer Creek (PC) and maintains four continuous, long-term water quality stations at Pine Island (PI), San Sebastian (SS), Fort Matanzas (FM), and Pellicer Creek (PC) locations.
GTM NERR is part of the SWMP. As Hurricane Irma approached Florida, GTM NERR monitored the weather and water quality, collecting data every 15 minutes for the following parameters: air temperature, relative humidity, atmospheric pressure, rainfall, wind speed and direction, water temperature, depth, salinity, dissolved oxygen, turbidity, and pH.</a:t>
            </a:r>
          </a:p>
        </p:txBody>
      </p:sp>
      <p:pic>
        <p:nvPicPr>
          <p:cNvPr id="6" name="img_resrv_map"/>
          <p:cNvPicPr>
            <a:picLocks noGrp="1"/>
          </p:cNvPicPr>
          <p:nvPr>
            <p:ph type="pic" sz="quarter" idx="14"/>
          </p:nvPr>
        </p:nvPicPr>
        <p:blipFill>
          <a:blip r:embed="rId2" cstate="print"/>
          <a:stretch>
            <a:fillRect/>
          </a:stretch>
        </p:blipFill>
        <p:spPr>
          <a:xfrm>
            <a:off x="4113071" y="6856725"/>
            <a:ext cx="3657600" cy="3200400"/>
          </a:xfrm>
          <a:prstGeom prst="rect">
            <a:avLst/>
          </a:prstGeom>
        </p:spPr>
      </p:pic>
      <p:sp>
        <p:nvSpPr>
          <p:cNvPr id="7" name="TextBox 35">
            <a:extLst>
              <a:ext uri="{FF2B5EF4-FFF2-40B4-BE49-F238E27FC236}">
                <a16:creationId xmlns:a16="http://schemas.microsoft.com/office/drawing/2014/main" xmlns="" id="{F3115CD5-F86F-42D6-9FE6-53EAB11A26E0}"/>
              </a:ext>
            </a:extLst>
          </p:cNvPr>
          <p:cNvSpPr txBox="1"/>
          <p:nvPr/>
        </p:nvSpPr>
        <p:spPr>
          <a:xfrm>
            <a:off x="1349485" y="4977482"/>
            <a:ext cx="463588"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smtClean="0">
                <a:solidFill>
                  <a:srgbClr val="404040"/>
                </a:solidFill>
                <a:latin typeface="Segoe UI Semibold" panose="020B0702040204020203" pitchFamily="34" charset="0"/>
                <a:cs typeface="Segoe UI Semibold" panose="020B0702040204020203" pitchFamily="34" charset="0"/>
              </a:rPr>
              <a:t>GTM</a:t>
            </a:r>
            <a:endParaRPr lang="en-US" sz="1000" dirty="0">
              <a:solidFill>
                <a:srgbClr val="404040"/>
              </a:solidFill>
              <a:latin typeface="Segoe UI Semibold" panose="020B0702040204020203" pitchFamily="34" charset="0"/>
              <a:cs typeface="Segoe UI Semibold" panose="020B0702040204020203" pitchFamily="34" charset="0"/>
            </a:endParaRPr>
          </a:p>
        </p:txBody>
      </p:sp>
      <p:sp>
        <p:nvSpPr>
          <p:cNvPr id="8" name="Oval 7">
            <a:extLst>
              <a:ext uri="{FF2B5EF4-FFF2-40B4-BE49-F238E27FC236}">
                <a16:creationId xmlns:a16="http://schemas.microsoft.com/office/drawing/2014/main" xmlns="" id="{3E62E061-2A7F-4E35-97F3-6F9CF92EE940}"/>
              </a:ext>
            </a:extLst>
          </p:cNvPr>
          <p:cNvSpPr/>
          <p:nvPr/>
        </p:nvSpPr>
        <p:spPr>
          <a:xfrm>
            <a:off x="1757494" y="5111534"/>
            <a:ext cx="182880" cy="182880"/>
          </a:xfrm>
          <a:prstGeom prst="ellipse">
            <a:avLst/>
          </a:prstGeom>
          <a:solidFill>
            <a:srgbClr val="6D8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2"/>
          </a:p>
        </p:txBody>
      </p:sp>
      <p:grpSp>
        <p:nvGrpSpPr>
          <p:cNvPr id="9" name="Group 8">
            <a:extLst>
              <a:ext uri="{FF2B5EF4-FFF2-40B4-BE49-F238E27FC236}">
                <a16:creationId xmlns:a16="http://schemas.microsoft.com/office/drawing/2014/main" xmlns="" id="{486C3ABD-FB95-41E5-952B-59E4448D3F73}"/>
              </a:ext>
            </a:extLst>
          </p:cNvPr>
          <p:cNvGrpSpPr/>
          <p:nvPr/>
        </p:nvGrpSpPr>
        <p:grpSpPr>
          <a:xfrm>
            <a:off x="2076079" y="4078799"/>
            <a:ext cx="1742235" cy="1067214"/>
            <a:chOff x="1953547" y="4249834"/>
            <a:chExt cx="1742235" cy="1067214"/>
          </a:xfrm>
        </p:grpSpPr>
        <p:sp>
          <p:nvSpPr>
            <p:cNvPr id="10" name="TextBox 9">
              <a:extLst>
                <a:ext uri="{FF2B5EF4-FFF2-40B4-BE49-F238E27FC236}">
                  <a16:creationId xmlns:a16="http://schemas.microsoft.com/office/drawing/2014/main" xmlns="" id="{AD9FFBC9-C03F-4173-9BB0-8F5D473D9A2C}"/>
                </a:ext>
              </a:extLst>
            </p:cNvPr>
            <p:cNvSpPr txBox="1"/>
            <p:nvPr/>
          </p:nvSpPr>
          <p:spPr>
            <a:xfrm>
              <a:off x="2387411" y="4763050"/>
              <a:ext cx="1308371" cy="553998"/>
            </a:xfrm>
            <a:prstGeom prst="rect">
              <a:avLst/>
            </a:prstGeom>
            <a:noFill/>
          </p:spPr>
          <p:txBody>
            <a:bodyPr wrap="none" rtlCol="0">
              <a:spAutoFit/>
            </a:bodyPr>
            <a:lstStyle/>
            <a:p>
              <a:r>
                <a:rPr lang="en-US" sz="1000" dirty="0">
                  <a:solidFill>
                    <a:srgbClr val="A7DEF9"/>
                  </a:solidFill>
                  <a:latin typeface="Segoe UI" panose="020B0502040204020203" pitchFamily="34" charset="0"/>
                  <a:cs typeface="Segoe UI" panose="020B0502040204020203" pitchFamily="34" charset="0"/>
                </a:rPr>
                <a:t>NERRS</a:t>
              </a:r>
            </a:p>
            <a:p>
              <a:r>
                <a:rPr lang="en-US" sz="1000" dirty="0">
                  <a:solidFill>
                    <a:srgbClr val="A7DEF9"/>
                  </a:solidFill>
                  <a:latin typeface="Segoe UI" panose="020B0502040204020203" pitchFamily="34" charset="0"/>
                  <a:cs typeface="Segoe UI" panose="020B0502040204020203" pitchFamily="34" charset="0"/>
                </a:rPr>
                <a:t>Centralized Data </a:t>
              </a:r>
            </a:p>
            <a:p>
              <a:r>
                <a:rPr lang="en-US" sz="1000" dirty="0">
                  <a:solidFill>
                    <a:srgbClr val="A7DEF9"/>
                  </a:solidFill>
                  <a:latin typeface="Segoe UI" panose="020B0502040204020203" pitchFamily="34" charset="0"/>
                  <a:cs typeface="Segoe UI" panose="020B0502040204020203" pitchFamily="34" charset="0"/>
                </a:rPr>
                <a:t>Management Office</a:t>
              </a:r>
            </a:p>
          </p:txBody>
        </p:sp>
        <p:pic>
          <p:nvPicPr>
            <p:cNvPr id="11" name="Picture 10" descr="A picture containing text, plant, leaf&#10;&#10;Description automatically generated">
              <a:extLst>
                <a:ext uri="{FF2B5EF4-FFF2-40B4-BE49-F238E27FC236}">
                  <a16:creationId xmlns:a16="http://schemas.microsoft.com/office/drawing/2014/main" xmlns="" id="{D3D4169A-03AA-4589-A2CA-C1FC4F5EE3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4613" y="4249834"/>
              <a:ext cx="430701" cy="548640"/>
            </a:xfrm>
            <a:prstGeom prst="rect">
              <a:avLst/>
            </a:prstGeom>
          </p:spPr>
        </p:pic>
        <p:cxnSp>
          <p:nvCxnSpPr>
            <p:cNvPr id="12" name="Straight Arrow Connector 11">
              <a:extLst>
                <a:ext uri="{FF2B5EF4-FFF2-40B4-BE49-F238E27FC236}">
                  <a16:creationId xmlns:a16="http://schemas.microsoft.com/office/drawing/2014/main" xmlns="" id="{453F5825-23A2-4523-9B2C-CFF00BD7D6AD}"/>
                </a:ext>
              </a:extLst>
            </p:cNvPr>
            <p:cNvCxnSpPr>
              <a:cxnSpLocks/>
            </p:cNvCxnSpPr>
            <p:nvPr/>
          </p:nvCxnSpPr>
          <p:spPr>
            <a:xfrm>
              <a:off x="1953547" y="4418347"/>
              <a:ext cx="497422" cy="253399"/>
            </a:xfrm>
            <a:prstGeom prst="straightConnector1">
              <a:avLst/>
            </a:prstGeom>
            <a:ln w="19050">
              <a:solidFill>
                <a:srgbClr val="A7DEF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xmlns="" id="{BE0B2E3F-6EDF-4BE0-B911-F0DFDCBB6212}"/>
              </a:ext>
            </a:extLst>
          </p:cNvPr>
          <p:cNvGrpSpPr/>
          <p:nvPr/>
        </p:nvGrpSpPr>
        <p:grpSpPr>
          <a:xfrm>
            <a:off x="6485594" y="7026876"/>
            <a:ext cx="1079118" cy="584549"/>
            <a:chOff x="642659" y="8278477"/>
            <a:chExt cx="1079118" cy="584549"/>
          </a:xfrm>
        </p:grpSpPr>
        <p:grpSp>
          <p:nvGrpSpPr>
            <p:cNvPr id="14" name="Group 13">
              <a:extLst>
                <a:ext uri="{FF2B5EF4-FFF2-40B4-BE49-F238E27FC236}">
                  <a16:creationId xmlns:a16="http://schemas.microsoft.com/office/drawing/2014/main" xmlns="" id="{B953BA32-5920-43CE-8F3F-3489DC8D9013}"/>
                </a:ext>
              </a:extLst>
            </p:cNvPr>
            <p:cNvGrpSpPr/>
            <p:nvPr/>
          </p:nvGrpSpPr>
          <p:grpSpPr>
            <a:xfrm>
              <a:off x="644071" y="8278477"/>
              <a:ext cx="1077706" cy="584549"/>
              <a:chOff x="6576245" y="2439691"/>
              <a:chExt cx="1077706" cy="584549"/>
            </a:xfrm>
          </p:grpSpPr>
          <p:sp>
            <p:nvSpPr>
              <p:cNvPr id="16" name="TextBox 15">
                <a:extLst>
                  <a:ext uri="{FF2B5EF4-FFF2-40B4-BE49-F238E27FC236}">
                    <a16:creationId xmlns:a16="http://schemas.microsoft.com/office/drawing/2014/main" xmlns="" id="{2C0974E5-1BC9-40F7-8E93-974C0DAE1FDF}"/>
                  </a:ext>
                </a:extLst>
              </p:cNvPr>
              <p:cNvSpPr txBox="1"/>
              <p:nvPr/>
            </p:nvSpPr>
            <p:spPr>
              <a:xfrm>
                <a:off x="6729973" y="2439691"/>
                <a:ext cx="878446" cy="246221"/>
              </a:xfrm>
              <a:prstGeom prst="rect">
                <a:avLst/>
              </a:prstGeom>
              <a:noFill/>
            </p:spPr>
            <p:txBody>
              <a:bodyPr wrap="square" lIns="0" rIns="0" rtlCol="0">
                <a:spAutoFit/>
              </a:bodyPr>
              <a:lstStyle/>
              <a:p>
                <a:r>
                  <a:rPr lang="en-US" sz="1000" dirty="0">
                    <a:solidFill>
                      <a:srgbClr val="404040"/>
                    </a:solidFill>
                    <a:cs typeface="Arial" panose="020B0604020202020204" pitchFamily="34" charset="0"/>
                  </a:rPr>
                  <a:t>Weather Station</a:t>
                </a:r>
              </a:p>
            </p:txBody>
          </p:sp>
          <p:sp>
            <p:nvSpPr>
              <p:cNvPr id="17" name="TextBox 16">
                <a:extLst>
                  <a:ext uri="{FF2B5EF4-FFF2-40B4-BE49-F238E27FC236}">
                    <a16:creationId xmlns:a16="http://schemas.microsoft.com/office/drawing/2014/main" xmlns="" id="{16555894-2052-4629-AC8C-51D09A69981E}"/>
                  </a:ext>
                </a:extLst>
              </p:cNvPr>
              <p:cNvSpPr txBox="1"/>
              <p:nvPr/>
            </p:nvSpPr>
            <p:spPr>
              <a:xfrm>
                <a:off x="6739551" y="2675427"/>
                <a:ext cx="914400" cy="348813"/>
              </a:xfrm>
              <a:prstGeom prst="rect">
                <a:avLst/>
              </a:prstGeom>
              <a:noFill/>
            </p:spPr>
            <p:txBody>
              <a:bodyPr wrap="square" lIns="0" rIns="0" rtlCol="0">
                <a:spAutoFit/>
              </a:bodyPr>
              <a:lstStyle/>
              <a:p>
                <a:pPr>
                  <a:lnSpc>
                    <a:spcPts val="1000"/>
                  </a:lnSpc>
                </a:pPr>
                <a:r>
                  <a:rPr lang="en-US" sz="1000" dirty="0">
                    <a:solidFill>
                      <a:srgbClr val="404040"/>
                    </a:solidFill>
                    <a:cs typeface="Arial" panose="020B0604020202020204" pitchFamily="34" charset="0"/>
                  </a:rPr>
                  <a:t>Water Quality Sample Location</a:t>
                </a:r>
              </a:p>
            </p:txBody>
          </p:sp>
          <p:sp>
            <p:nvSpPr>
              <p:cNvPr id="18" name="Oval 17">
                <a:extLst>
                  <a:ext uri="{FF2B5EF4-FFF2-40B4-BE49-F238E27FC236}">
                    <a16:creationId xmlns:a16="http://schemas.microsoft.com/office/drawing/2014/main" xmlns="" id="{A32D740E-4FA0-4A82-9673-5DA7D594BB81}"/>
                  </a:ext>
                </a:extLst>
              </p:cNvPr>
              <p:cNvSpPr>
                <a:spLocks noChangeAspect="1"/>
              </p:cNvSpPr>
              <p:nvPr/>
            </p:nvSpPr>
            <p:spPr>
              <a:xfrm>
                <a:off x="6576245" y="2788311"/>
                <a:ext cx="108705" cy="108705"/>
              </a:xfrm>
              <a:prstGeom prst="ellipse">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sp>
          <p:nvSpPr>
            <p:cNvPr id="15" name="Oval 14">
              <a:extLst>
                <a:ext uri="{FF2B5EF4-FFF2-40B4-BE49-F238E27FC236}">
                  <a16:creationId xmlns:a16="http://schemas.microsoft.com/office/drawing/2014/main" xmlns="" id="{7319A49C-C8E3-43D0-85D3-796A994356CE}"/>
                </a:ext>
              </a:extLst>
            </p:cNvPr>
            <p:cNvSpPr>
              <a:spLocks noChangeAspect="1"/>
            </p:cNvSpPr>
            <p:nvPr/>
          </p:nvSpPr>
          <p:spPr>
            <a:xfrm>
              <a:off x="642659" y="8346471"/>
              <a:ext cx="108705" cy="108705"/>
            </a:xfrm>
            <a:prstGeom prst="ellipse">
              <a:avLst/>
            </a:prstGeom>
            <a:solidFill>
              <a:srgbClr val="EB9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storm_track"/>
          <p:cNvSpPr>
            <a:spLocks noGrp="1"/>
          </p:cNvSpPr>
          <p:nvPr>
            <p:ph type="body" sz="quarter" idx="10"/>
          </p:nvPr>
        </p:nvSpPr>
        <p:spPr>
          <a:xfrm>
            <a:off x="0" y="594468"/>
            <a:ext cx="4160520" cy="1097280"/>
          </a:xfrm>
        </p:spPr>
        <p:txBody>
          <a:bodyPr/>
          <a:lstStyle/>
          <a:p>
            <a:r>
              <a:rPr dirty="0"/>
              <a:t>On Sep. 9 Irma turned northwestward towards Florida and made landfall in </a:t>
            </a:r>
            <a:r>
              <a:rPr dirty="0" err="1"/>
              <a:t>Cudjoe</a:t>
            </a:r>
            <a:r>
              <a:rPr dirty="0"/>
              <a:t> Key on Sep. 10 as </a:t>
            </a:r>
            <a:r>
              <a:rPr lang="en-US" dirty="0" smtClean="0"/>
              <a:t>a </a:t>
            </a:r>
            <a:r>
              <a:rPr dirty="0" smtClean="0"/>
              <a:t>Cat</a:t>
            </a:r>
            <a:r>
              <a:rPr lang="en-US" dirty="0" smtClean="0"/>
              <a:t>.</a:t>
            </a:r>
            <a:r>
              <a:rPr dirty="0" smtClean="0"/>
              <a:t> 4. </a:t>
            </a:r>
            <a:r>
              <a:rPr dirty="0"/>
              <a:t>Irma weakened </a:t>
            </a:r>
            <a:r>
              <a:rPr dirty="0" smtClean="0"/>
              <a:t>to</a:t>
            </a:r>
            <a:r>
              <a:rPr lang="en-US" dirty="0" smtClean="0"/>
              <a:t> a</a:t>
            </a:r>
            <a:r>
              <a:rPr dirty="0" smtClean="0"/>
              <a:t> Cat</a:t>
            </a:r>
            <a:r>
              <a:rPr lang="en-US" dirty="0" smtClean="0"/>
              <a:t>.</a:t>
            </a:r>
            <a:r>
              <a:rPr dirty="0" smtClean="0"/>
              <a:t> </a:t>
            </a:r>
            <a:r>
              <a:rPr dirty="0"/>
              <a:t>3 </a:t>
            </a:r>
            <a:r>
              <a:rPr dirty="0" smtClean="0"/>
              <a:t>before </a:t>
            </a:r>
            <a:r>
              <a:rPr dirty="0"/>
              <a:t>making landfall again at Marco Island. </a:t>
            </a:r>
            <a:r>
              <a:rPr dirty="0" smtClean="0"/>
              <a:t>Irma accelerated</a:t>
            </a:r>
            <a:r>
              <a:rPr lang="en-US" dirty="0" smtClean="0"/>
              <a:t> inland</a:t>
            </a:r>
            <a:r>
              <a:rPr dirty="0" smtClean="0"/>
              <a:t> </a:t>
            </a:r>
            <a:r>
              <a:rPr dirty="0"/>
              <a:t>to the north-northwest, </a:t>
            </a:r>
            <a:r>
              <a:rPr dirty="0" smtClean="0"/>
              <a:t>weaken</a:t>
            </a:r>
            <a:r>
              <a:rPr lang="en-US" dirty="0" smtClean="0"/>
              <a:t>ing</a:t>
            </a:r>
            <a:r>
              <a:rPr dirty="0" smtClean="0"/>
              <a:t> </a:t>
            </a:r>
            <a:r>
              <a:rPr dirty="0"/>
              <a:t>to a </a:t>
            </a:r>
            <a:r>
              <a:rPr dirty="0" smtClean="0"/>
              <a:t>Cat</a:t>
            </a:r>
            <a:r>
              <a:rPr lang="en-US" dirty="0" smtClean="0"/>
              <a:t>.</a:t>
            </a:r>
            <a:r>
              <a:rPr dirty="0" smtClean="0"/>
              <a:t> </a:t>
            </a:r>
            <a:r>
              <a:rPr dirty="0"/>
              <a:t>1 on Sep. </a:t>
            </a:r>
            <a:r>
              <a:rPr dirty="0" smtClean="0"/>
              <a:t>11</a:t>
            </a:r>
            <a:r>
              <a:rPr lang="en-US" dirty="0" smtClean="0"/>
              <a:t>,</a:t>
            </a:r>
            <a:r>
              <a:rPr dirty="0" smtClean="0"/>
              <a:t> </a:t>
            </a:r>
            <a:r>
              <a:rPr lang="en-US" dirty="0" smtClean="0"/>
              <a:t>passing </a:t>
            </a:r>
            <a:r>
              <a:rPr dirty="0" smtClean="0"/>
              <a:t>east </a:t>
            </a:r>
            <a:r>
              <a:rPr dirty="0"/>
              <a:t>of Tampa </a:t>
            </a:r>
            <a:r>
              <a:rPr dirty="0" smtClean="0"/>
              <a:t>and weakened </a:t>
            </a:r>
            <a:r>
              <a:rPr dirty="0"/>
              <a:t>to a tropical storm as it entered Georgia.</a:t>
            </a:r>
          </a:p>
        </p:txBody>
      </p:sp>
      <p:sp>
        <p:nvSpPr>
          <p:cNvPr id="3" name="txt_ei_human_health_safety"/>
          <p:cNvSpPr>
            <a:spLocks noGrp="1"/>
          </p:cNvSpPr>
          <p:nvPr>
            <p:ph type="body" sz="quarter" idx="14"/>
          </p:nvPr>
        </p:nvSpPr>
        <p:spPr>
          <a:xfrm>
            <a:off x="4981128" y="951484"/>
            <a:ext cx="2743200" cy="1463040"/>
          </a:xfrm>
        </p:spPr>
        <p:txBody>
          <a:bodyPr/>
          <a:lstStyle/>
          <a:p>
            <a:r>
              <a:rPr dirty="0"/>
              <a:t>Flooding occurred on most rivers in northern Florida. The St. John’s River set record flood stages at many locations in Duval County, causing major flooding in the Jacksonville metropolitan area, where hundreds of people were rescued</a:t>
            </a:r>
            <a:r>
              <a:rPr dirty="0" smtClean="0"/>
              <a:t>.</a:t>
            </a:r>
            <a:endParaRPr dirty="0"/>
          </a:p>
        </p:txBody>
      </p:sp>
      <p:sp>
        <p:nvSpPr>
          <p:cNvPr id="4" name="txt_ei_economic_losses"/>
          <p:cNvSpPr>
            <a:spLocks noGrp="1"/>
          </p:cNvSpPr>
          <p:nvPr>
            <p:ph type="body" sz="quarter" idx="15"/>
          </p:nvPr>
        </p:nvSpPr>
        <p:spPr>
          <a:xfrm>
            <a:off x="4899799" y="2736051"/>
            <a:ext cx="2743200" cy="1030296"/>
          </a:xfrm>
        </p:spPr>
        <p:txBody>
          <a:bodyPr/>
          <a:lstStyle/>
          <a:p>
            <a:r>
              <a:rPr dirty="0"/>
              <a:t>NOAA NCEI estimates that the total cost of Irma was $80 billion (adjusted for 2022), making Irma the 6th most destructive hurricane to affect the United States.</a:t>
            </a:r>
          </a:p>
        </p:txBody>
      </p:sp>
      <p:sp>
        <p:nvSpPr>
          <p:cNvPr id="5" name="txt_ei_ecosystem_impacts"/>
          <p:cNvSpPr>
            <a:spLocks noGrp="1"/>
          </p:cNvSpPr>
          <p:nvPr>
            <p:ph type="body" sz="quarter" idx="16"/>
          </p:nvPr>
        </p:nvSpPr>
        <p:spPr>
          <a:xfrm>
            <a:off x="4899799" y="4122847"/>
            <a:ext cx="2743200" cy="1645920"/>
          </a:xfrm>
        </p:spPr>
        <p:txBody>
          <a:bodyPr/>
          <a:lstStyle/>
          <a:p>
            <a:r>
              <a:rPr dirty="0"/>
              <a:t>Aquatic life, like oysters, crabs, shrimp, fish, phytoplankton, etc. rely on specific levels of salinity and dissolved oxygen to thrive and survive. The weather impacts from Irma caused significant drops in the levels of salinity and dissolved oxygen for varying periods of time, potentially stressing organisms.</a:t>
            </a:r>
          </a:p>
        </p:txBody>
      </p:sp>
      <p:sp>
        <p:nvSpPr>
          <p:cNvPr id="6" name="txt_weather_data_notes"/>
          <p:cNvSpPr>
            <a:spLocks noGrp="1"/>
          </p:cNvSpPr>
          <p:nvPr>
            <p:ph type="body" sz="quarter" idx="13"/>
          </p:nvPr>
        </p:nvSpPr>
        <p:spPr>
          <a:xfrm>
            <a:off x="218173" y="9600224"/>
            <a:ext cx="5486400" cy="228600"/>
          </a:xfrm>
        </p:spPr>
        <p:txBody>
          <a:bodyPr/>
          <a:lstStyle/>
          <a:p>
            <a:r>
              <a:rPr/>
              <a:t>Data reporting time periods for Hurricane Irma: 9/7/2017 - 9/11/2017</a:t>
            </a:r>
          </a:p>
        </p:txBody>
      </p:sp>
      <p:sp>
        <p:nvSpPr>
          <p:cNvPr id="7" name="txt_weather_co_box"/>
          <p:cNvSpPr>
            <a:spLocks noGrp="1"/>
          </p:cNvSpPr>
          <p:nvPr>
            <p:ph type="body" sz="quarter" idx="12"/>
          </p:nvPr>
        </p:nvSpPr>
        <p:spPr>
          <a:xfrm>
            <a:off x="6225679" y="7328628"/>
            <a:ext cx="1417320" cy="2240280"/>
          </a:xfrm>
        </p:spPr>
        <p:txBody>
          <a:bodyPr/>
          <a:lstStyle/>
          <a:p>
            <a:r>
              <a:rPr dirty="0"/>
              <a:t>The highest local rainfall and wind measurements were recorded at the </a:t>
            </a:r>
            <a:r>
              <a:rPr dirty="0" smtClean="0"/>
              <a:t>reserve </a:t>
            </a:r>
            <a:r>
              <a:rPr dirty="0"/>
              <a:t>when Irma moved inland and </a:t>
            </a:r>
            <a:r>
              <a:rPr dirty="0" smtClean="0"/>
              <a:t>north-north</a:t>
            </a:r>
            <a:r>
              <a:rPr lang="en-US" dirty="0" smtClean="0"/>
              <a:t>wes</a:t>
            </a:r>
            <a:r>
              <a:rPr dirty="0" smtClean="0"/>
              <a:t>t </a:t>
            </a:r>
            <a:r>
              <a:rPr dirty="0"/>
              <a:t>across Florida on Sep. 11.</a:t>
            </a:r>
          </a:p>
        </p:txBody>
      </p:sp>
      <p:pic>
        <p:nvPicPr>
          <p:cNvPr id="8" name="img_storm_track"/>
          <p:cNvPicPr>
            <a:picLocks noGrp="1"/>
          </p:cNvPicPr>
          <p:nvPr>
            <p:ph type="pic" sz="quarter" idx="11"/>
          </p:nvPr>
        </p:nvPicPr>
        <p:blipFill>
          <a:blip r:embed="rId2" cstate="print"/>
          <a:stretch>
            <a:fillRect/>
          </a:stretch>
        </p:blipFill>
        <p:spPr>
          <a:xfrm>
            <a:off x="0" y="1804274"/>
            <a:ext cx="4160520" cy="4572000"/>
          </a:xfrm>
          <a:prstGeom prst="rect">
            <a:avLst/>
          </a:prstGeom>
        </p:spPr>
      </p:pic>
      <p:sp>
        <p:nvSpPr>
          <p:cNvPr id="9" name="Star: 4 Points 20">
            <a:extLst>
              <a:ext uri="{FF2B5EF4-FFF2-40B4-BE49-F238E27FC236}">
                <a16:creationId xmlns:a16="http://schemas.microsoft.com/office/drawing/2014/main" xmlns="" id="{7DA4867C-9A86-4385-894F-EE6958687663}"/>
              </a:ext>
            </a:extLst>
          </p:cNvPr>
          <p:cNvSpPr/>
          <p:nvPr/>
        </p:nvSpPr>
        <p:spPr>
          <a:xfrm>
            <a:off x="1761067" y="3439398"/>
            <a:ext cx="248239" cy="248239"/>
          </a:xfrm>
          <a:prstGeom prst="star4">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xmlns="" id="{CC8114BC-F575-445E-B53D-763F1B094717}"/>
              </a:ext>
            </a:extLst>
          </p:cNvPr>
          <p:cNvSpPr txBox="1"/>
          <p:nvPr/>
        </p:nvSpPr>
        <p:spPr>
          <a:xfrm>
            <a:off x="1369226" y="3308076"/>
            <a:ext cx="640080" cy="276999"/>
          </a:xfrm>
          <a:prstGeom prst="rect">
            <a:avLst/>
          </a:prstGeom>
          <a:noFill/>
        </p:spPr>
        <p:txBody>
          <a:bodyPr wrap="square" rtlCol="0">
            <a:spAutoFit/>
          </a:bodyPr>
          <a:lstStyle/>
          <a:p>
            <a:r>
              <a:rPr lang="en-US" sz="1200" b="1" dirty="0" smtClean="0">
                <a:solidFill>
                  <a:srgbClr val="247BA0"/>
                </a:solidFill>
              </a:rPr>
              <a:t>GTM</a:t>
            </a:r>
            <a:endParaRPr lang="en-US" sz="1200" b="1" dirty="0">
              <a:solidFill>
                <a:srgbClr val="247BA0"/>
              </a:solidFill>
            </a:endParaRPr>
          </a:p>
        </p:txBody>
      </p:sp>
      <p:sp>
        <p:nvSpPr>
          <p:cNvPr id="11" name="TextBox 10">
            <a:extLst>
              <a:ext uri="{FF2B5EF4-FFF2-40B4-BE49-F238E27FC236}">
                <a16:creationId xmlns:a16="http://schemas.microsoft.com/office/drawing/2014/main" xmlns="" id="{593537BC-FF20-431E-8D3E-D08BEF6703E4}"/>
              </a:ext>
            </a:extLst>
          </p:cNvPr>
          <p:cNvSpPr txBox="1"/>
          <p:nvPr/>
        </p:nvSpPr>
        <p:spPr>
          <a:xfrm>
            <a:off x="2015812" y="2185246"/>
            <a:ext cx="1996468" cy="745651"/>
          </a:xfrm>
          <a:prstGeom prst="rect">
            <a:avLst/>
          </a:prstGeom>
          <a:solidFill>
            <a:srgbClr val="01071D">
              <a:alpha val="49804"/>
            </a:srgbClr>
          </a:solidFill>
          <a:ln>
            <a:noFill/>
          </a:ln>
        </p:spPr>
        <p:txBody>
          <a:bodyPr wrap="square" rtlCol="0" anchor="ctr" anchorCtr="0">
            <a:noAutofit/>
          </a:bodyPr>
          <a:lstStyle/>
          <a:p>
            <a:r>
              <a:rPr lang="en-US" sz="1000" i="1" dirty="0" smtClean="0">
                <a:solidFill>
                  <a:schemeClr val="bg1"/>
                </a:solidFill>
              </a:rPr>
              <a:t>Irma transitioned between a Cat. 1 hurricane to a </a:t>
            </a:r>
            <a:r>
              <a:rPr lang="en-US" sz="1000" i="1" dirty="0" smtClean="0">
                <a:solidFill>
                  <a:schemeClr val="bg1"/>
                </a:solidFill>
              </a:rPr>
              <a:t>Tropical Storm as it impacts reached the reserve.</a:t>
            </a:r>
            <a:endParaRPr lang="en-US" sz="1000" i="1" dirty="0">
              <a:solidFill>
                <a:schemeClr val="bg1"/>
              </a:solidFill>
            </a:endParaRPr>
          </a:p>
        </p:txBody>
      </p:sp>
      <p:sp>
        <p:nvSpPr>
          <p:cNvPr id="12" name="TextBox 11">
            <a:extLst>
              <a:ext uri="{FF2B5EF4-FFF2-40B4-BE49-F238E27FC236}">
                <a16:creationId xmlns:a16="http://schemas.microsoft.com/office/drawing/2014/main" xmlns="" id="{3EA7A9AD-B0AA-4167-8614-213E3F3CFAB9}"/>
              </a:ext>
            </a:extLst>
          </p:cNvPr>
          <p:cNvSpPr txBox="1"/>
          <p:nvPr/>
        </p:nvSpPr>
        <p:spPr>
          <a:xfrm>
            <a:off x="1143000" y="1804274"/>
            <a:ext cx="3017520" cy="215444"/>
          </a:xfrm>
          <a:prstGeom prst="rect">
            <a:avLst/>
          </a:prstGeom>
          <a:solidFill>
            <a:srgbClr val="E7E6E6">
              <a:alpha val="50196"/>
            </a:srgbClr>
          </a:solidFill>
          <a:ln>
            <a:noFill/>
          </a:ln>
        </p:spPr>
        <p:txBody>
          <a:bodyPr wrap="square" rtlCol="0">
            <a:spAutoFit/>
          </a:bodyPr>
          <a:lstStyle/>
          <a:p>
            <a:r>
              <a:rPr lang="en-US" sz="800" i="1" dirty="0">
                <a:solidFill>
                  <a:schemeClr val="tx1">
                    <a:lumMod val="50000"/>
                    <a:lumOff val="50000"/>
                  </a:schemeClr>
                </a:solidFill>
              </a:rPr>
              <a:t>Source: https://oceanservice.noaa.gov/news/historical-hurricanes/</a:t>
            </a:r>
          </a:p>
        </p:txBody>
      </p:sp>
      <p:graphicFrame>
        <p:nvGraphicFramePr>
          <p:cNvPr id="13" name="Table 32">
            <a:extLst>
              <a:ext uri="{FF2B5EF4-FFF2-40B4-BE49-F238E27FC236}">
                <a16:creationId xmlns:a16="http://schemas.microsoft.com/office/drawing/2014/main" xmlns="" id="{1CE0B5FA-1F0D-42F4-A2C3-B8833D19B29B}"/>
              </a:ext>
            </a:extLst>
          </p:cNvPr>
          <p:cNvGraphicFramePr>
            <a:graphicFrameLocks noGrp="1"/>
          </p:cNvGraphicFramePr>
          <p:nvPr>
            <p:extLst>
              <p:ext uri="{D42A27DB-BD31-4B8C-83A1-F6EECF244321}">
                <p14:modId xmlns:p14="http://schemas.microsoft.com/office/powerpoint/2010/main" val="1815707278"/>
              </p:ext>
            </p:extLst>
          </p:nvPr>
        </p:nvGraphicFramePr>
        <p:xfrm>
          <a:off x="218173" y="7325654"/>
          <a:ext cx="5943552" cy="224714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xmlns="" val="886900834"/>
                    </a:ext>
                  </a:extLst>
                </a:gridCol>
                <a:gridCol w="1097280">
                  <a:extLst>
                    <a:ext uri="{9D8B030D-6E8A-4147-A177-3AD203B41FA5}">
                      <a16:colId xmlns:a16="http://schemas.microsoft.com/office/drawing/2014/main" xmlns="" val="2866511701"/>
                    </a:ext>
                  </a:extLst>
                </a:gridCol>
                <a:gridCol w="914388">
                  <a:extLst>
                    <a:ext uri="{9D8B030D-6E8A-4147-A177-3AD203B41FA5}">
                      <a16:colId xmlns:a16="http://schemas.microsoft.com/office/drawing/2014/main" xmlns="" val="1258199888"/>
                    </a:ext>
                  </a:extLst>
                </a:gridCol>
                <a:gridCol w="914388">
                  <a:extLst>
                    <a:ext uri="{9D8B030D-6E8A-4147-A177-3AD203B41FA5}">
                      <a16:colId xmlns:a16="http://schemas.microsoft.com/office/drawing/2014/main" xmlns="" val="4185574784"/>
                    </a:ext>
                  </a:extLst>
                </a:gridCol>
                <a:gridCol w="914388">
                  <a:extLst>
                    <a:ext uri="{9D8B030D-6E8A-4147-A177-3AD203B41FA5}">
                      <a16:colId xmlns:a16="http://schemas.microsoft.com/office/drawing/2014/main" xmlns="" val="3524960884"/>
                    </a:ext>
                  </a:extLst>
                </a:gridCol>
                <a:gridCol w="914388">
                  <a:extLst>
                    <a:ext uri="{9D8B030D-6E8A-4147-A177-3AD203B41FA5}">
                      <a16:colId xmlns:a16="http://schemas.microsoft.com/office/drawing/2014/main" xmlns="" val="1048151436"/>
                    </a:ext>
                  </a:extLst>
                </a:gridCol>
              </a:tblGrid>
              <a:tr h="610360">
                <a:tc>
                  <a:txBody>
                    <a:bodyPr/>
                    <a:lstStyle/>
                    <a:p>
                      <a:pPr algn="ctr" fontAlgn="ctr"/>
                      <a:r>
                        <a:rPr lang="en-US" sz="1000" b="1" i="0" u="none" strike="noStrike">
                          <a:solidFill>
                            <a:srgbClr val="FFFFFF"/>
                          </a:solidFill>
                          <a:effectLst/>
                          <a:latin typeface="Calibri" panose="020F0502020204030204" pitchFamily="34" charset="0"/>
                        </a:rPr>
                        <a:t>Station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Date</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dirty="0">
                          <a:solidFill>
                            <a:srgbClr val="FFFFFF"/>
                          </a:solidFill>
                          <a:effectLst/>
                          <a:latin typeface="Calibri" panose="020F0502020204030204" pitchFamily="34" charset="0"/>
                        </a:rPr>
                        <a:t>Total </a:t>
                      </a:r>
                      <a:r>
                        <a:rPr lang="en-US" sz="1000" b="1" i="0" u="none" strike="noStrike" dirty="0" smtClean="0">
                          <a:solidFill>
                            <a:srgbClr val="FFFFFF"/>
                          </a:solidFill>
                          <a:effectLst/>
                          <a:latin typeface="Calibri" panose="020F0502020204030204" pitchFamily="34" charset="0"/>
                        </a:rPr>
                        <a:t>Precipitation</a:t>
                      </a:r>
                    </a:p>
                    <a:p>
                      <a:pPr algn="ctr" fontAlgn="ctr"/>
                      <a:r>
                        <a:rPr lang="en-US" sz="1000" b="1" i="0" u="none" strike="noStrike" dirty="0" smtClean="0">
                          <a:solidFill>
                            <a:srgbClr val="FFFFFF"/>
                          </a:solidFill>
                          <a:effectLst/>
                          <a:latin typeface="Calibri" panose="020F0502020204030204" pitchFamily="34" charset="0"/>
                        </a:rPr>
                        <a:t> </a:t>
                      </a:r>
                      <a:r>
                        <a:rPr lang="en-US" sz="1000" b="1" i="0" u="none" strike="noStrike" dirty="0">
                          <a:solidFill>
                            <a:srgbClr val="FFFFFF"/>
                          </a:solidFill>
                          <a:effectLst/>
                          <a:latin typeface="Calibri" panose="020F0502020204030204" pitchFamily="34" charset="0"/>
                        </a:rPr>
                        <a:t>(in)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Average Intensity Precipitation (in/hr)</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dirty="0">
                          <a:solidFill>
                            <a:srgbClr val="FFFFFF"/>
                          </a:solidFill>
                          <a:effectLst/>
                          <a:latin typeface="Calibri" panose="020F0502020204030204" pitchFamily="34" charset="0"/>
                        </a:rPr>
                        <a:t>Max </a:t>
                      </a:r>
                      <a:endParaRPr lang="en-US" sz="1000" b="1" i="0" u="none" strike="noStrike" dirty="0" smtClean="0">
                        <a:solidFill>
                          <a:srgbClr val="FFFFFF"/>
                        </a:solidFill>
                        <a:effectLst/>
                        <a:latin typeface="Calibri" panose="020F0502020204030204" pitchFamily="34" charset="0"/>
                      </a:endParaRPr>
                    </a:p>
                    <a:p>
                      <a:pPr algn="ctr" fontAlgn="ctr"/>
                      <a:r>
                        <a:rPr lang="en-US" sz="1000" b="1" i="0" u="none" strike="noStrike" dirty="0" smtClean="0">
                          <a:solidFill>
                            <a:srgbClr val="FFFFFF"/>
                          </a:solidFill>
                          <a:effectLst/>
                          <a:latin typeface="Calibri" panose="020F0502020204030204" pitchFamily="34" charset="0"/>
                        </a:rPr>
                        <a:t>Wind </a:t>
                      </a:r>
                      <a:r>
                        <a:rPr lang="en-US" sz="1000" b="1" i="0" u="none" strike="noStrike" dirty="0">
                          <a:solidFill>
                            <a:srgbClr val="FFFFFF"/>
                          </a:solidFill>
                          <a:effectLst/>
                          <a:latin typeface="Calibri" panose="020F0502020204030204" pitchFamily="34" charset="0"/>
                        </a:rPr>
                        <a:t>Speed (mph)</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dirty="0" smtClean="0">
                          <a:solidFill>
                            <a:srgbClr val="FFFFFF"/>
                          </a:solidFill>
                          <a:effectLst/>
                          <a:latin typeface="Calibri" panose="020F0502020204030204" pitchFamily="34" charset="0"/>
                        </a:rPr>
                        <a:t>Average</a:t>
                      </a:r>
                    </a:p>
                    <a:p>
                      <a:pPr algn="ctr" fontAlgn="ctr"/>
                      <a:r>
                        <a:rPr lang="en-US" sz="1000" b="1" i="0" u="none" strike="noStrike" dirty="0" smtClean="0">
                          <a:solidFill>
                            <a:srgbClr val="FFFFFF"/>
                          </a:solidFill>
                          <a:effectLst/>
                          <a:latin typeface="Calibri" panose="020F0502020204030204" pitchFamily="34" charset="0"/>
                        </a:rPr>
                        <a:t> </a:t>
                      </a:r>
                      <a:r>
                        <a:rPr lang="en-US" sz="1000" b="1" i="0" u="none" strike="noStrike" dirty="0">
                          <a:solidFill>
                            <a:srgbClr val="FFFFFF"/>
                          </a:solidFill>
                          <a:effectLst/>
                          <a:latin typeface="Calibri" panose="020F0502020204030204" pitchFamily="34" charset="0"/>
                        </a:rPr>
                        <a:t>Wind Speed (mph)</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extLst>
                  <a:ext uri="{0D108BD9-81ED-4DB2-BD59-A6C34878D82A}">
                    <a16:rowId xmlns:a16="http://schemas.microsoft.com/office/drawing/2014/main" xmlns="" val="3165179243"/>
                  </a:ext>
                </a:extLst>
              </a:tr>
              <a:tr h="325984">
                <a:tc>
                  <a:txBody>
                    <a:bodyPr/>
                    <a:lstStyle/>
                    <a:p>
                      <a:pPr algn="ctr" fontAlgn="ctr"/>
                      <a:r>
                        <a:rPr lang="en-US" sz="1000" b="0" i="0" u="none" strike="noStrike">
                          <a:solidFill>
                            <a:srgbClr val="247BA0"/>
                          </a:solidFill>
                          <a:effectLst/>
                          <a:latin typeface="Calibri" panose="020F0502020204030204" pitchFamily="34" charset="0"/>
                        </a:rPr>
                        <a:t>Pellicer Creek</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9/8/2017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0.38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19.0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14.6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510709020"/>
                  </a:ext>
                </a:extLst>
              </a:tr>
              <a:tr h="325984">
                <a:tc>
                  <a:txBody>
                    <a:bodyPr/>
                    <a:lstStyle/>
                    <a:p>
                      <a:pPr algn="ctr" fontAlgn="ctr"/>
                      <a:r>
                        <a:rPr lang="en-US" sz="1000" b="0" i="0" u="none" strike="noStrike">
                          <a:solidFill>
                            <a:srgbClr val="247BA0"/>
                          </a:solidFill>
                          <a:effectLst/>
                          <a:latin typeface="Calibri" panose="020F0502020204030204" pitchFamily="34" charset="0"/>
                        </a:rPr>
                        <a:t>Pellicer Creek</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9/9/2017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0.91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0.038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25.7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20.6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740518224"/>
                  </a:ext>
                </a:extLst>
              </a:tr>
              <a:tr h="325984">
                <a:tc>
                  <a:txBody>
                    <a:bodyPr/>
                    <a:lstStyle/>
                    <a:p>
                      <a:pPr algn="ctr" fontAlgn="ctr"/>
                      <a:r>
                        <a:rPr lang="en-US" sz="1000" b="1" i="0" u="none" strike="noStrike" dirty="0" err="1">
                          <a:solidFill>
                            <a:srgbClr val="247BA0"/>
                          </a:solidFill>
                          <a:effectLst/>
                          <a:latin typeface="Calibri" panose="020F0502020204030204" pitchFamily="34" charset="0"/>
                        </a:rPr>
                        <a:t>Pellicer</a:t>
                      </a:r>
                      <a:r>
                        <a:rPr lang="en-US" sz="1000" b="1" i="0" u="none" strike="noStrike" dirty="0">
                          <a:solidFill>
                            <a:srgbClr val="247BA0"/>
                          </a:solidFill>
                          <a:effectLst/>
                          <a:latin typeface="Calibri" panose="020F0502020204030204" pitchFamily="34" charset="0"/>
                        </a:rPr>
                        <a:t> Creek</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9/10/2017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2.27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0.094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39.8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27.7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785057674"/>
                  </a:ext>
                </a:extLst>
              </a:tr>
              <a:tr h="325984">
                <a:tc>
                  <a:txBody>
                    <a:bodyPr/>
                    <a:lstStyle/>
                    <a:p>
                      <a:pPr algn="ctr" fontAlgn="ctr"/>
                      <a:r>
                        <a:rPr lang="en-US" sz="1000" b="1" i="0" u="none" strike="noStrike" dirty="0" err="1">
                          <a:solidFill>
                            <a:srgbClr val="247BA0"/>
                          </a:solidFill>
                          <a:effectLst/>
                          <a:latin typeface="Calibri" panose="020F0502020204030204" pitchFamily="34" charset="0"/>
                        </a:rPr>
                        <a:t>Pellicer</a:t>
                      </a:r>
                      <a:r>
                        <a:rPr lang="en-US" sz="1000" b="1" i="0" u="none" strike="noStrike" dirty="0">
                          <a:solidFill>
                            <a:srgbClr val="247BA0"/>
                          </a:solidFill>
                          <a:effectLst/>
                          <a:latin typeface="Calibri" panose="020F0502020204030204" pitchFamily="34" charset="0"/>
                        </a:rPr>
                        <a:t> Creek</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9/11/2017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6.49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0.270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65.1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38.7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63079533"/>
                  </a:ext>
                </a:extLst>
              </a:tr>
              <a:tr h="325984">
                <a:tc>
                  <a:txBody>
                    <a:bodyPr/>
                    <a:lstStyle/>
                    <a:p>
                      <a:pPr algn="ctr" fontAlgn="ctr"/>
                      <a:r>
                        <a:rPr lang="en-US" sz="1000" b="0" i="0" u="none" strike="noStrike">
                          <a:solidFill>
                            <a:srgbClr val="247BA0"/>
                          </a:solidFill>
                          <a:effectLst/>
                          <a:latin typeface="Calibri" panose="020F0502020204030204" pitchFamily="34" charset="0"/>
                        </a:rPr>
                        <a:t>Pellicer Creek</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9/12/2017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0.001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19.5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9.9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916113686"/>
                  </a:ext>
                </a:extLst>
              </a:tr>
            </a:tbl>
          </a:graphicData>
        </a:graphic>
      </p:graphicFrame>
      <p:sp>
        <p:nvSpPr>
          <p:cNvPr id="14" name="Rectangle 13"/>
          <p:cNvSpPr/>
          <p:nvPr/>
        </p:nvSpPr>
        <p:spPr>
          <a:xfrm>
            <a:off x="218173" y="8607234"/>
            <a:ext cx="5943552" cy="640080"/>
          </a:xfrm>
          <a:prstGeom prst="rect">
            <a:avLst/>
          </a:prstGeom>
          <a:solidFill>
            <a:srgbClr val="D9D9D9">
              <a:alpha val="25098"/>
            </a:srgbClr>
          </a:solidFill>
          <a:ln w="28575">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met_plot_ttl_1"/>
          <p:cNvSpPr>
            <a:spLocks noGrp="1"/>
          </p:cNvSpPr>
          <p:nvPr>
            <p:ph type="body" sz="quarter" idx="10" hasCustomPrompt="1"/>
          </p:nvPr>
        </p:nvSpPr>
        <p:spPr>
          <a:xfrm>
            <a:off x="0" y="0"/>
            <a:ext cx="4050792" cy="548640"/>
          </a:xfrm>
        </p:spPr>
        <p:txBody>
          <a:bodyPr/>
          <a:lstStyle/>
          <a:p>
            <a:r>
              <a:rPr/>
              <a:t>Rainfall</a:t>
            </a:r>
          </a:p>
        </p:txBody>
      </p:sp>
      <p:sp>
        <p:nvSpPr>
          <p:cNvPr id="3" name="txt_met_plot_caption_1"/>
          <p:cNvSpPr>
            <a:spLocks noGrp="1"/>
          </p:cNvSpPr>
          <p:nvPr>
            <p:ph type="body" sz="quarter" idx="12"/>
          </p:nvPr>
        </p:nvSpPr>
        <p:spPr>
          <a:xfrm>
            <a:off x="0" y="5836303"/>
            <a:ext cx="4050792" cy="457200"/>
          </a:xfrm>
        </p:spPr>
        <p:txBody>
          <a:bodyPr/>
          <a:lstStyle/>
          <a:p>
            <a:r>
              <a:rPr b="1" dirty="0">
                <a:solidFill>
                  <a:srgbClr val="247BA0"/>
                </a:solidFill>
              </a:rPr>
              <a:t>Rainfall measurements </a:t>
            </a:r>
            <a:r>
              <a:rPr dirty="0"/>
              <a:t>at the weather station from </a:t>
            </a:r>
            <a:r>
              <a:rPr lang="en-US" dirty="0" smtClean="0"/>
              <a:t/>
            </a:r>
            <a:br>
              <a:rPr lang="en-US" dirty="0" smtClean="0"/>
            </a:br>
            <a:r>
              <a:rPr dirty="0" smtClean="0"/>
              <a:t>Sep</a:t>
            </a:r>
            <a:r>
              <a:rPr dirty="0"/>
              <a:t>. 7 through Sep 12.</a:t>
            </a:r>
          </a:p>
        </p:txBody>
      </p:sp>
      <p:sp>
        <p:nvSpPr>
          <p:cNvPr id="4" name="txt_met_plot_ttl_2"/>
          <p:cNvSpPr>
            <a:spLocks noGrp="1"/>
          </p:cNvSpPr>
          <p:nvPr>
            <p:ph type="body" sz="quarter" idx="11" hasCustomPrompt="1"/>
          </p:nvPr>
        </p:nvSpPr>
        <p:spPr>
          <a:xfrm>
            <a:off x="0" y="6300888"/>
            <a:ext cx="4050792" cy="548640"/>
          </a:xfrm>
        </p:spPr>
        <p:txBody>
          <a:bodyPr/>
          <a:lstStyle/>
          <a:p>
            <a:r>
              <a:rPr/>
              <a:t>Wind Speed</a:t>
            </a:r>
          </a:p>
        </p:txBody>
      </p:sp>
      <p:sp>
        <p:nvSpPr>
          <p:cNvPr id="5" name="txt_met_plot_caption_2"/>
          <p:cNvSpPr>
            <a:spLocks noGrp="1"/>
          </p:cNvSpPr>
          <p:nvPr>
            <p:ph type="body" sz="quarter" idx="13"/>
          </p:nvPr>
        </p:nvSpPr>
        <p:spPr>
          <a:xfrm>
            <a:off x="0" y="9575481"/>
            <a:ext cx="4050792" cy="457200"/>
          </a:xfrm>
        </p:spPr>
        <p:txBody>
          <a:bodyPr/>
          <a:lstStyle/>
          <a:p>
            <a:r>
              <a:rPr b="1" dirty="0">
                <a:solidFill>
                  <a:srgbClr val="247BA0"/>
                </a:solidFill>
              </a:rPr>
              <a:t>Maximum Wind Speed readings </a:t>
            </a:r>
            <a:r>
              <a:rPr dirty="0"/>
              <a:t>at the weather station from Sep. 6 through Sep. 16.</a:t>
            </a:r>
          </a:p>
        </p:txBody>
      </p:sp>
      <p:sp>
        <p:nvSpPr>
          <p:cNvPr id="6" name="txt_met_storm_desc"/>
          <p:cNvSpPr>
            <a:spLocks noGrp="1"/>
          </p:cNvSpPr>
          <p:nvPr>
            <p:ph type="body" sz="quarter" idx="16"/>
          </p:nvPr>
        </p:nvSpPr>
        <p:spPr>
          <a:xfrm>
            <a:off x="4021164" y="4890261"/>
            <a:ext cx="3749040" cy="5029200"/>
          </a:xfrm>
        </p:spPr>
        <p:txBody>
          <a:bodyPr/>
          <a:lstStyle/>
          <a:p>
            <a:r>
              <a:rPr dirty="0"/>
              <a:t>Heavy rains </a:t>
            </a:r>
            <a:r>
              <a:rPr lang="en-US" dirty="0" smtClean="0"/>
              <a:t>and high winds impacted </a:t>
            </a:r>
            <a:r>
              <a:rPr dirty="0" smtClean="0"/>
              <a:t>northeastern </a:t>
            </a:r>
            <a:r>
              <a:rPr dirty="0"/>
              <a:t>Florida with 10 total inches </a:t>
            </a:r>
            <a:r>
              <a:rPr lang="en-US" dirty="0" smtClean="0"/>
              <a:t>rainfall and a max wind speed of 65 mph r</a:t>
            </a:r>
            <a:r>
              <a:rPr dirty="0" smtClean="0"/>
              <a:t>ecorded </a:t>
            </a:r>
            <a:r>
              <a:rPr dirty="0"/>
              <a:t>at the </a:t>
            </a:r>
            <a:r>
              <a:rPr dirty="0" err="1"/>
              <a:t>Pellicer</a:t>
            </a:r>
            <a:r>
              <a:rPr dirty="0"/>
              <a:t> Creek weather station. </a:t>
            </a:r>
            <a:r>
              <a:rPr dirty="0" smtClean="0"/>
              <a:t>The </a:t>
            </a:r>
            <a:r>
              <a:rPr dirty="0"/>
              <a:t>Matanzas River south of St. Augustine recorded a wave-filtered water level of 6.65 </a:t>
            </a:r>
            <a:r>
              <a:rPr dirty="0" err="1"/>
              <a:t>ft</a:t>
            </a:r>
            <a:r>
              <a:rPr dirty="0"/>
              <a:t> NAVD88 (4.8 </a:t>
            </a:r>
            <a:r>
              <a:rPr dirty="0" err="1"/>
              <a:t>ft</a:t>
            </a:r>
            <a:r>
              <a:rPr dirty="0"/>
              <a:t> MHHW), and the USGS surveyed several high water marks of 2 to 4 </a:t>
            </a:r>
            <a:r>
              <a:rPr dirty="0" err="1"/>
              <a:t>ft</a:t>
            </a:r>
            <a:r>
              <a:rPr dirty="0"/>
              <a:t> above ground level in that area. The highest was a mark of 3.3 </a:t>
            </a:r>
            <a:r>
              <a:rPr dirty="0" err="1"/>
              <a:t>ft</a:t>
            </a:r>
            <a:r>
              <a:rPr dirty="0"/>
              <a:t> above ground level near </a:t>
            </a:r>
            <a:r>
              <a:rPr dirty="0" err="1"/>
              <a:t>Vilano</a:t>
            </a:r>
            <a:r>
              <a:rPr dirty="0"/>
              <a:t> Beach. Even though Irma made landfall along the southwestern coast of Florida, the hurricane’s large wind field produced significant storm surge flooding along the northeastern coast of </a:t>
            </a:r>
            <a:r>
              <a:rPr dirty="0" smtClean="0"/>
              <a:t>Florida.</a:t>
            </a:r>
            <a:endParaRPr lang="en-US" dirty="0" smtClean="0"/>
          </a:p>
          <a:p>
            <a:r>
              <a:rPr dirty="0"/>
              <a:t>
In northern Florida, flooding was the biggest issue. </a:t>
            </a:r>
            <a:r>
              <a:rPr lang="en-US" dirty="0" smtClean="0"/>
              <a:t>R</a:t>
            </a:r>
            <a:r>
              <a:rPr dirty="0" smtClean="0"/>
              <a:t>ivers </a:t>
            </a:r>
            <a:r>
              <a:rPr dirty="0"/>
              <a:t>that reached major or record flood stage caused significant flooding in the Jacksonville area. </a:t>
            </a:r>
            <a:r>
              <a:rPr dirty="0" smtClean="0"/>
              <a:t>Floodwaters </a:t>
            </a:r>
            <a:r>
              <a:rPr lang="en-US" dirty="0" smtClean="0"/>
              <a:t>filled </a:t>
            </a:r>
            <a:r>
              <a:rPr dirty="0" smtClean="0"/>
              <a:t>the </a:t>
            </a:r>
            <a:r>
              <a:rPr dirty="0"/>
              <a:t>city’s streets and reached up to 5 </a:t>
            </a:r>
            <a:r>
              <a:rPr dirty="0" err="1"/>
              <a:t>ft</a:t>
            </a:r>
            <a:r>
              <a:rPr dirty="0"/>
              <a:t> deep in some </a:t>
            </a:r>
            <a:r>
              <a:rPr dirty="0" smtClean="0"/>
              <a:t>locations</a:t>
            </a:r>
            <a:r>
              <a:rPr lang="en-US" dirty="0" smtClean="0"/>
              <a:t> reaching </a:t>
            </a:r>
            <a:r>
              <a:rPr dirty="0" smtClean="0"/>
              <a:t>record-breaking</a:t>
            </a:r>
            <a:r>
              <a:rPr lang="en-US" dirty="0" smtClean="0"/>
              <a:t> levels</a:t>
            </a:r>
            <a:r>
              <a:rPr dirty="0" smtClean="0"/>
              <a:t> </a:t>
            </a:r>
            <a:r>
              <a:rPr dirty="0"/>
              <a:t>in some </a:t>
            </a:r>
            <a:r>
              <a:rPr dirty="0" smtClean="0"/>
              <a:t>locations</a:t>
            </a:r>
            <a:r>
              <a:rPr lang="en-US" dirty="0" smtClean="0"/>
              <a:t>. </a:t>
            </a:r>
            <a:r>
              <a:rPr lang="en-US" dirty="0"/>
              <a:t>O</a:t>
            </a:r>
            <a:r>
              <a:rPr dirty="0" smtClean="0"/>
              <a:t>verall </a:t>
            </a:r>
            <a:r>
              <a:rPr dirty="0"/>
              <a:t>Irma was responsible for one of the worst flooding events in the city’s 225+ year history. The northeastern portion of the state also experienced hurricane-force wind gusts and embedded tornadoes that caused structural damage to homes and businesses. There was also widespread tree and power line damage across the area.</a:t>
            </a:r>
          </a:p>
        </p:txBody>
      </p:sp>
      <p:pic>
        <p:nvPicPr>
          <p:cNvPr id="7" name="img_met_plot_1"/>
          <p:cNvPicPr>
            <a:picLocks noGrp="1"/>
          </p:cNvPicPr>
          <p:nvPr>
            <p:ph type="pic" sz="quarter" idx="18"/>
          </p:nvPr>
        </p:nvPicPr>
        <p:blipFill>
          <a:blip r:embed="rId2" cstate="print"/>
          <a:stretch>
            <a:fillRect/>
          </a:stretch>
        </p:blipFill>
        <p:spPr>
          <a:xfrm>
            <a:off x="276017" y="602753"/>
            <a:ext cx="3657600" cy="5212080"/>
          </a:xfrm>
          <a:prstGeom prst="rect">
            <a:avLst/>
          </a:prstGeom>
        </p:spPr>
      </p:pic>
      <p:pic>
        <p:nvPicPr>
          <p:cNvPr id="8" name="img_met_plot_2"/>
          <p:cNvPicPr>
            <a:picLocks noGrp="1"/>
          </p:cNvPicPr>
          <p:nvPr>
            <p:ph type="pic" sz="quarter" idx="19"/>
          </p:nvPr>
        </p:nvPicPr>
        <p:blipFill>
          <a:blip r:embed="rId3" cstate="print"/>
          <a:stretch>
            <a:fillRect/>
          </a:stretch>
        </p:blipFill>
        <p:spPr>
          <a:xfrm>
            <a:off x="274320" y="6991002"/>
            <a:ext cx="3657600" cy="2468880"/>
          </a:xfrm>
          <a:prstGeom prst="rect">
            <a:avLst/>
          </a:prstGeom>
        </p:spPr>
      </p:pic>
      <p:pic>
        <p:nvPicPr>
          <p:cNvPr id="9" name="img_storm_1"/>
          <p:cNvPicPr>
            <a:picLocks noGrp="1"/>
          </p:cNvPicPr>
          <p:nvPr>
            <p:ph type="pic" sz="quarter" idx="14"/>
          </p:nvPr>
        </p:nvPicPr>
        <p:blipFill>
          <a:blip r:embed="rId4" cstate="print"/>
          <a:stretch>
            <a:fillRect/>
          </a:stretch>
        </p:blipFill>
        <p:spPr>
          <a:xfrm>
            <a:off x="4023360" y="3153"/>
            <a:ext cx="3749040" cy="2468880"/>
          </a:xfrm>
          <a:prstGeom prst="rect">
            <a:avLst/>
          </a:prstGeom>
        </p:spPr>
      </p:pic>
      <p:pic>
        <p:nvPicPr>
          <p:cNvPr id="10" name="img_storm_2"/>
          <p:cNvPicPr>
            <a:picLocks noGrp="1"/>
          </p:cNvPicPr>
          <p:nvPr>
            <p:ph type="pic" sz="quarter" idx="15"/>
          </p:nvPr>
        </p:nvPicPr>
        <p:blipFill>
          <a:blip r:embed="rId5" cstate="print"/>
          <a:stretch>
            <a:fillRect/>
          </a:stretch>
        </p:blipFill>
        <p:spPr>
          <a:xfrm>
            <a:off x="4023360" y="2462486"/>
            <a:ext cx="3749040" cy="2468880"/>
          </a:xfrm>
          <a:prstGeom prst="rect">
            <a:avLst/>
          </a:prstGeom>
        </p:spPr>
      </p:pic>
      <p:sp>
        <p:nvSpPr>
          <p:cNvPr id="11" name="txt_highlight_1"/>
          <p:cNvSpPr>
            <a:spLocks noGrp="1"/>
          </p:cNvSpPr>
          <p:nvPr>
            <p:ph type="body" sz="quarter" idx="17"/>
          </p:nvPr>
        </p:nvSpPr>
        <p:spPr>
          <a:xfrm>
            <a:off x="4024381" y="191583"/>
            <a:ext cx="3749040" cy="561950"/>
          </a:xfrm>
          <a:solidFill>
            <a:schemeClr val="tx1">
              <a:lumMod val="75000"/>
              <a:alpha val="49804"/>
            </a:schemeClr>
          </a:solidFill>
        </p:spPr>
        <p:txBody>
          <a:bodyPr/>
          <a:lstStyle/>
          <a:p>
            <a:r>
              <a:rPr dirty="0"/>
              <a:t>Irma brought heavy rains, high winds, storm surge, and freshwater flooding to Florida.</a:t>
            </a:r>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6033" y="1060199"/>
            <a:ext cx="640081" cy="640081"/>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626" y="7662803"/>
            <a:ext cx="640081" cy="640081"/>
          </a:xfrm>
          <a:prstGeom prst="rect">
            <a:avLst/>
          </a:prstGeom>
        </p:spPr>
      </p:pic>
      <p:sp>
        <p:nvSpPr>
          <p:cNvPr id="14" name="TextBox 13">
            <a:extLst>
              <a:ext uri="{FF2B5EF4-FFF2-40B4-BE49-F238E27FC236}">
                <a16:creationId xmlns:a16="http://schemas.microsoft.com/office/drawing/2014/main" xmlns="" id="{44DCB708-16C7-496E-B201-B4B5C9410A59}"/>
              </a:ext>
            </a:extLst>
          </p:cNvPr>
          <p:cNvSpPr txBox="1"/>
          <p:nvPr/>
        </p:nvSpPr>
        <p:spPr>
          <a:xfrm>
            <a:off x="1875857" y="1075194"/>
            <a:ext cx="1732909" cy="1015663"/>
          </a:xfrm>
          <a:prstGeom prst="rect">
            <a:avLst/>
          </a:prstGeom>
          <a:solidFill>
            <a:schemeClr val="bg1">
              <a:lumMod val="95000"/>
            </a:schemeClr>
          </a:solidFill>
        </p:spPr>
        <p:txBody>
          <a:bodyPr wrap="square" rtlCol="0">
            <a:spAutoFit/>
          </a:bodyPr>
          <a:lstStyle/>
          <a:p>
            <a:r>
              <a:rPr lang="en-US" sz="1000" b="1" dirty="0">
                <a:solidFill>
                  <a:srgbClr val="707070"/>
                </a:solidFill>
              </a:rPr>
              <a:t>A total of </a:t>
            </a:r>
            <a:r>
              <a:rPr lang="en-US" sz="1000" b="1" dirty="0" smtClean="0">
                <a:solidFill>
                  <a:srgbClr val="707070"/>
                </a:solidFill>
              </a:rPr>
              <a:t>10 </a:t>
            </a:r>
            <a:r>
              <a:rPr lang="en-US" sz="1000" b="1" dirty="0">
                <a:solidFill>
                  <a:srgbClr val="707070"/>
                </a:solidFill>
              </a:rPr>
              <a:t>inches of rainfall fell in the reserve area over the course of five days as a result of the </a:t>
            </a:r>
            <a:r>
              <a:rPr lang="en-US" sz="1000" b="1" dirty="0" smtClean="0">
                <a:solidFill>
                  <a:srgbClr val="707070"/>
                </a:solidFill>
              </a:rPr>
              <a:t/>
            </a:r>
            <a:br>
              <a:rPr lang="en-US" sz="1000" b="1" dirty="0" smtClean="0">
                <a:solidFill>
                  <a:srgbClr val="707070"/>
                </a:solidFill>
              </a:rPr>
            </a:br>
            <a:r>
              <a:rPr lang="en-US" sz="1000" b="1" dirty="0" smtClean="0">
                <a:solidFill>
                  <a:srgbClr val="707070"/>
                </a:solidFill>
              </a:rPr>
              <a:t>heavy rain-producing Hurricane Irma. </a:t>
            </a:r>
            <a:endParaRPr lang="en-US" sz="1000" b="1" dirty="0">
              <a:solidFill>
                <a:srgbClr val="707070"/>
              </a:solidFill>
            </a:endParaRPr>
          </a:p>
        </p:txBody>
      </p:sp>
      <p:sp>
        <p:nvSpPr>
          <p:cNvPr id="15" name="TextBox 14">
            <a:extLst>
              <a:ext uri="{FF2B5EF4-FFF2-40B4-BE49-F238E27FC236}">
                <a16:creationId xmlns:a16="http://schemas.microsoft.com/office/drawing/2014/main" xmlns="" id="{2C0BE5E7-B474-49F4-8EC2-5171F768EA8A}"/>
              </a:ext>
            </a:extLst>
          </p:cNvPr>
          <p:cNvSpPr txBox="1"/>
          <p:nvPr/>
        </p:nvSpPr>
        <p:spPr>
          <a:xfrm>
            <a:off x="2699407" y="7517556"/>
            <a:ext cx="1255434" cy="707886"/>
          </a:xfrm>
          <a:prstGeom prst="rect">
            <a:avLst/>
          </a:prstGeom>
          <a:solidFill>
            <a:schemeClr val="bg1">
              <a:lumMod val="95000"/>
            </a:schemeClr>
          </a:solidFill>
        </p:spPr>
        <p:txBody>
          <a:bodyPr wrap="square" rtlCol="0">
            <a:spAutoFit/>
          </a:bodyPr>
          <a:lstStyle/>
          <a:p>
            <a:r>
              <a:rPr lang="en-US" sz="1000" b="1" dirty="0">
                <a:solidFill>
                  <a:srgbClr val="707070"/>
                </a:solidFill>
              </a:rPr>
              <a:t>Max wind speed recorded at the </a:t>
            </a:r>
            <a:r>
              <a:rPr lang="en-US" sz="1000" b="1" dirty="0" smtClean="0">
                <a:solidFill>
                  <a:srgbClr val="707070"/>
                </a:solidFill>
              </a:rPr>
              <a:t/>
            </a:r>
            <a:br>
              <a:rPr lang="en-US" sz="1000" b="1" dirty="0" smtClean="0">
                <a:solidFill>
                  <a:srgbClr val="707070"/>
                </a:solidFill>
              </a:rPr>
            </a:br>
            <a:r>
              <a:rPr lang="en-US" sz="1000" b="1" dirty="0" smtClean="0">
                <a:solidFill>
                  <a:srgbClr val="707070"/>
                </a:solidFill>
              </a:rPr>
              <a:t>reserve </a:t>
            </a:r>
            <a:r>
              <a:rPr lang="en-US" sz="1000" b="1" dirty="0">
                <a:solidFill>
                  <a:srgbClr val="707070"/>
                </a:solidFill>
              </a:rPr>
              <a:t>was </a:t>
            </a:r>
            <a:r>
              <a:rPr lang="en-US" sz="1000" b="1" dirty="0" smtClean="0">
                <a:solidFill>
                  <a:srgbClr val="707070"/>
                </a:solidFill>
              </a:rPr>
              <a:t>65 mph</a:t>
            </a:r>
            <a:br>
              <a:rPr lang="en-US" sz="1000" b="1" dirty="0" smtClean="0">
                <a:solidFill>
                  <a:srgbClr val="707070"/>
                </a:solidFill>
              </a:rPr>
            </a:br>
            <a:r>
              <a:rPr lang="en-US" sz="1000" b="1" dirty="0" smtClean="0">
                <a:solidFill>
                  <a:srgbClr val="707070"/>
                </a:solidFill>
              </a:rPr>
              <a:t>on Sep. 11. </a:t>
            </a:r>
            <a:endParaRPr lang="en-US" sz="1000" b="1" dirty="0">
              <a:solidFill>
                <a:srgbClr val="707070"/>
              </a:solidFill>
            </a:endParaRPr>
          </a:p>
        </p:txBody>
      </p:sp>
      <p:cxnSp>
        <p:nvCxnSpPr>
          <p:cNvPr id="16" name="Straight Arrow Connector 15">
            <a:extLst>
              <a:ext uri="{FF2B5EF4-FFF2-40B4-BE49-F238E27FC236}">
                <a16:creationId xmlns:a16="http://schemas.microsoft.com/office/drawing/2014/main" xmlns="" id="{A33B07C4-55CF-4015-BEA8-0A1D0CC20A06}"/>
              </a:ext>
            </a:extLst>
          </p:cNvPr>
          <p:cNvCxnSpPr>
            <a:cxnSpLocks/>
          </p:cNvCxnSpPr>
          <p:nvPr/>
        </p:nvCxnSpPr>
        <p:spPr>
          <a:xfrm flipH="1">
            <a:off x="2296902" y="7656543"/>
            <a:ext cx="365760" cy="0"/>
          </a:xfrm>
          <a:prstGeom prst="straightConnector1">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wq_co_box"/>
          <p:cNvSpPr>
            <a:spLocks noGrp="1"/>
          </p:cNvSpPr>
          <p:nvPr>
            <p:ph type="body" sz="quarter" idx="12"/>
          </p:nvPr>
        </p:nvSpPr>
        <p:spPr>
          <a:xfrm>
            <a:off x="138654" y="692374"/>
            <a:ext cx="1417320" cy="2423160"/>
          </a:xfrm>
        </p:spPr>
        <p:txBody>
          <a:bodyPr/>
          <a:lstStyle/>
          <a:p>
            <a:r>
              <a:rPr dirty="0" smtClean="0"/>
              <a:t>On Sep. 12, salinity levels quickly dropped at </a:t>
            </a:r>
            <a:r>
              <a:rPr dirty="0" err="1" smtClean="0"/>
              <a:t>Pellicer</a:t>
            </a:r>
            <a:r>
              <a:rPr dirty="0" smtClean="0"/>
              <a:t> Creek in res</a:t>
            </a:r>
            <a:r>
              <a:rPr lang="en-US" dirty="0" smtClean="0"/>
              <a:t>p</a:t>
            </a:r>
            <a:r>
              <a:rPr dirty="0" smtClean="0"/>
              <a:t>onse to the heavy rains and flooding that resulted as Irma passed over the north-north</a:t>
            </a:r>
            <a:r>
              <a:rPr lang="en-US" dirty="0" smtClean="0"/>
              <a:t>west </a:t>
            </a:r>
            <a:r>
              <a:rPr dirty="0" smtClean="0"/>
              <a:t>part of the state </a:t>
            </a:r>
            <a:r>
              <a:rPr lang="en-US" dirty="0" smtClean="0"/>
              <a:t/>
            </a:r>
            <a:br>
              <a:rPr lang="en-US" dirty="0" smtClean="0"/>
            </a:br>
            <a:r>
              <a:rPr dirty="0" smtClean="0"/>
              <a:t>on Sep. 11.</a:t>
            </a:r>
            <a:endParaRPr dirty="0"/>
          </a:p>
        </p:txBody>
      </p:sp>
      <p:sp>
        <p:nvSpPr>
          <p:cNvPr id="3" name="txt_wq_data_notes"/>
          <p:cNvSpPr>
            <a:spLocks noGrp="1"/>
          </p:cNvSpPr>
          <p:nvPr>
            <p:ph type="body" sz="quarter" idx="13"/>
          </p:nvPr>
        </p:nvSpPr>
        <p:spPr>
          <a:xfrm>
            <a:off x="1639667" y="3158796"/>
            <a:ext cx="5486400" cy="228600"/>
          </a:xfrm>
        </p:spPr>
        <p:txBody>
          <a:bodyPr/>
          <a:lstStyle/>
          <a:p>
            <a:r>
              <a:rPr/>
              <a:t>Data reporting time periods for Hurricane Irma: 9/7/2017 - 9/11/2017</a:t>
            </a:r>
          </a:p>
        </p:txBody>
      </p:sp>
      <p:sp>
        <p:nvSpPr>
          <p:cNvPr id="4" name="txt_wq_plot_ttl_1"/>
          <p:cNvSpPr>
            <a:spLocks noGrp="1"/>
          </p:cNvSpPr>
          <p:nvPr>
            <p:ph type="body" sz="quarter" idx="11" hasCustomPrompt="1"/>
          </p:nvPr>
        </p:nvSpPr>
        <p:spPr>
          <a:xfrm>
            <a:off x="0" y="3533495"/>
            <a:ext cx="3840480" cy="548640"/>
          </a:xfrm>
        </p:spPr>
        <p:txBody>
          <a:bodyPr/>
          <a:lstStyle/>
          <a:p>
            <a:r>
              <a:rPr/>
              <a:t>Salinity</a:t>
            </a:r>
          </a:p>
        </p:txBody>
      </p:sp>
      <p:sp>
        <p:nvSpPr>
          <p:cNvPr id="5" name="txt_wq_plot_caption_1"/>
          <p:cNvSpPr>
            <a:spLocks noGrp="1"/>
          </p:cNvSpPr>
          <p:nvPr>
            <p:ph type="body" sz="quarter" idx="21"/>
          </p:nvPr>
        </p:nvSpPr>
        <p:spPr>
          <a:xfrm>
            <a:off x="0" y="6591697"/>
            <a:ext cx="3749040" cy="274320"/>
          </a:xfrm>
        </p:spPr>
        <p:txBody>
          <a:bodyPr/>
          <a:lstStyle/>
          <a:p>
            <a:r>
              <a:rPr b="1" dirty="0">
                <a:solidFill>
                  <a:srgbClr val="247BA0"/>
                </a:solidFill>
              </a:rPr>
              <a:t>Salinity levels </a:t>
            </a:r>
            <a:r>
              <a:rPr dirty="0"/>
              <a:t>from Sep. 6 through Sep 16.</a:t>
            </a:r>
          </a:p>
        </p:txBody>
      </p:sp>
      <p:sp>
        <p:nvSpPr>
          <p:cNvPr id="6" name="txt_wq_plot_ttl_2"/>
          <p:cNvSpPr>
            <a:spLocks noGrp="1"/>
          </p:cNvSpPr>
          <p:nvPr>
            <p:ph type="body" sz="quarter" idx="14" hasCustomPrompt="1"/>
          </p:nvPr>
        </p:nvSpPr>
        <p:spPr>
          <a:xfrm>
            <a:off x="3900142" y="3533495"/>
            <a:ext cx="3840480" cy="548640"/>
          </a:xfrm>
        </p:spPr>
        <p:txBody>
          <a:bodyPr/>
          <a:lstStyle/>
          <a:p>
            <a:r>
              <a:rPr/>
              <a:t>Dissolved Oxygen</a:t>
            </a:r>
          </a:p>
        </p:txBody>
      </p:sp>
      <p:sp>
        <p:nvSpPr>
          <p:cNvPr id="7" name="txt_wq_plot_caption_2"/>
          <p:cNvSpPr>
            <a:spLocks noGrp="1"/>
          </p:cNvSpPr>
          <p:nvPr>
            <p:ph type="body" sz="quarter" idx="22"/>
          </p:nvPr>
        </p:nvSpPr>
        <p:spPr>
          <a:xfrm>
            <a:off x="3872079" y="6591572"/>
            <a:ext cx="3749040" cy="274320"/>
          </a:xfrm>
        </p:spPr>
        <p:txBody>
          <a:bodyPr/>
          <a:lstStyle/>
          <a:p>
            <a:r>
              <a:rPr b="1" dirty="0">
                <a:solidFill>
                  <a:srgbClr val="247BA0"/>
                </a:solidFill>
              </a:rPr>
              <a:t>Dissolved Oxygen levels </a:t>
            </a:r>
            <a:r>
              <a:rPr dirty="0"/>
              <a:t>from Sep. 6 through Sep. 16.</a:t>
            </a:r>
          </a:p>
        </p:txBody>
      </p:sp>
      <p:sp>
        <p:nvSpPr>
          <p:cNvPr id="8" name="txt_wq_ecosystem"/>
          <p:cNvSpPr>
            <a:spLocks noGrp="1"/>
          </p:cNvSpPr>
          <p:nvPr>
            <p:ph type="body" sz="quarter" idx="24"/>
          </p:nvPr>
        </p:nvSpPr>
        <p:spPr>
          <a:xfrm>
            <a:off x="0" y="6906271"/>
            <a:ext cx="3931920" cy="3017520"/>
          </a:xfrm>
        </p:spPr>
        <p:txBody>
          <a:bodyPr/>
          <a:lstStyle/>
          <a:p>
            <a:r>
              <a:rPr/>
              <a:t>Salinity and dissolved oxygen levels recorded at Pellicer Creek show initial and post-storm impacts on water quality. Salinity levels quickly dropped from the heavy rains and flooding and remained at lower levels for for several days after the hurricane had passed. Dissolved oxygen levels increased during the storm's impact and then returned to lower levels within a few short days. 
Dramatic changes in salinity can cause stress to some aquatic organisms depending on the species and how long the levels deviate from what is normal. Water quality stresses can impact survival and future populations.</a:t>
            </a:r>
          </a:p>
        </p:txBody>
      </p:sp>
      <p:sp>
        <p:nvSpPr>
          <p:cNvPr id="9" name="txt_highlight_2"/>
          <p:cNvSpPr>
            <a:spLocks noGrp="1"/>
          </p:cNvSpPr>
          <p:nvPr>
            <p:ph type="body" sz="quarter" idx="26"/>
          </p:nvPr>
        </p:nvSpPr>
        <p:spPr>
          <a:xfrm>
            <a:off x="4258282" y="9516781"/>
            <a:ext cx="3200400" cy="420624"/>
          </a:xfrm>
        </p:spPr>
        <p:txBody>
          <a:bodyPr/>
          <a:lstStyle/>
          <a:p>
            <a:r>
              <a:rPr dirty="0"/>
              <a:t>Oyster reef in the Matanzas River south of </a:t>
            </a:r>
            <a:r>
              <a:rPr lang="en-US" dirty="0" smtClean="0"/>
              <a:t/>
            </a:r>
            <a:br>
              <a:rPr lang="en-US" dirty="0" smtClean="0"/>
            </a:br>
            <a:r>
              <a:rPr dirty="0" smtClean="0"/>
              <a:t>St</a:t>
            </a:r>
            <a:r>
              <a:rPr dirty="0"/>
              <a:t>. Augustine, Florida.</a:t>
            </a:r>
          </a:p>
        </p:txBody>
      </p:sp>
      <p:pic>
        <p:nvPicPr>
          <p:cNvPr id="10" name="img_wq_plot_1"/>
          <p:cNvPicPr>
            <a:picLocks noGrp="1"/>
          </p:cNvPicPr>
          <p:nvPr>
            <p:ph type="pic" sz="quarter" idx="19"/>
          </p:nvPr>
        </p:nvPicPr>
        <p:blipFill>
          <a:blip r:embed="rId2" cstate="print"/>
          <a:stretch>
            <a:fillRect/>
          </a:stretch>
        </p:blipFill>
        <p:spPr>
          <a:xfrm>
            <a:off x="91440" y="4097292"/>
            <a:ext cx="3657600" cy="2468880"/>
          </a:xfrm>
          <a:prstGeom prst="rect">
            <a:avLst/>
          </a:prstGeom>
        </p:spPr>
      </p:pic>
      <p:pic>
        <p:nvPicPr>
          <p:cNvPr id="11" name="img_wq_plot_2"/>
          <p:cNvPicPr>
            <a:picLocks noGrp="1"/>
          </p:cNvPicPr>
          <p:nvPr>
            <p:ph type="pic" sz="quarter" idx="25"/>
          </p:nvPr>
        </p:nvPicPr>
        <p:blipFill>
          <a:blip r:embed="rId3" cstate="print"/>
          <a:stretch>
            <a:fillRect/>
          </a:stretch>
        </p:blipFill>
        <p:spPr>
          <a:xfrm>
            <a:off x="3931920" y="4099627"/>
            <a:ext cx="3657600" cy="2468880"/>
          </a:xfrm>
          <a:prstGeom prst="rect">
            <a:avLst/>
          </a:prstGeom>
        </p:spPr>
      </p:pic>
      <p:pic>
        <p:nvPicPr>
          <p:cNvPr id="12" name="img_wq_ecosystem"/>
          <p:cNvPicPr>
            <a:picLocks noGrp="1"/>
          </p:cNvPicPr>
          <p:nvPr>
            <p:ph type="pic" sz="quarter" idx="23"/>
          </p:nvPr>
        </p:nvPicPr>
        <p:blipFill>
          <a:blip r:embed="rId4" cstate="print"/>
          <a:stretch>
            <a:fillRect/>
          </a:stretch>
        </p:blipFill>
        <p:spPr>
          <a:xfrm>
            <a:off x="4258282" y="7109283"/>
            <a:ext cx="3200400" cy="2377440"/>
          </a:xfrm>
          <a:prstGeom prst="rect">
            <a:avLst/>
          </a:prstGeom>
        </p:spPr>
      </p:pic>
      <p:graphicFrame>
        <p:nvGraphicFramePr>
          <p:cNvPr id="13" name="Table 32">
            <a:extLst>
              <a:ext uri="{FF2B5EF4-FFF2-40B4-BE49-F238E27FC236}">
                <a16:creationId xmlns:a16="http://schemas.microsoft.com/office/drawing/2014/main" xmlns="" id="{1CE0B5FA-1F0D-42F4-A2C3-B8833D19B29B}"/>
              </a:ext>
            </a:extLst>
          </p:cNvPr>
          <p:cNvGraphicFramePr>
            <a:graphicFrameLocks noGrp="1"/>
          </p:cNvGraphicFramePr>
          <p:nvPr>
            <p:extLst>
              <p:ext uri="{D42A27DB-BD31-4B8C-83A1-F6EECF244321}">
                <p14:modId xmlns:p14="http://schemas.microsoft.com/office/powerpoint/2010/main" val="2095690440"/>
              </p:ext>
            </p:extLst>
          </p:nvPr>
        </p:nvGraphicFramePr>
        <p:xfrm>
          <a:off x="1639667" y="691541"/>
          <a:ext cx="6035040" cy="2423160"/>
        </p:xfrm>
        <a:graphic>
          <a:graphicData uri="http://schemas.openxmlformats.org/drawingml/2006/table">
            <a:tbl>
              <a:tblPr firstRow="1" bandRow="1">
                <a:tableStyleId>{5C22544A-7EE6-4342-B048-85BDC9FD1C3A}</a:tableStyleId>
              </a:tblPr>
              <a:tblGrid>
                <a:gridCol w="1195968">
                  <a:extLst>
                    <a:ext uri="{9D8B030D-6E8A-4147-A177-3AD203B41FA5}">
                      <a16:colId xmlns:a16="http://schemas.microsoft.com/office/drawing/2014/main" xmlns="" val="886900834"/>
                    </a:ext>
                  </a:extLst>
                </a:gridCol>
                <a:gridCol w="735980">
                  <a:extLst>
                    <a:ext uri="{9D8B030D-6E8A-4147-A177-3AD203B41FA5}">
                      <a16:colId xmlns:a16="http://schemas.microsoft.com/office/drawing/2014/main" xmlns="" val="2866511701"/>
                    </a:ext>
                  </a:extLst>
                </a:gridCol>
                <a:gridCol w="809579">
                  <a:extLst>
                    <a:ext uri="{9D8B030D-6E8A-4147-A177-3AD203B41FA5}">
                      <a16:colId xmlns:a16="http://schemas.microsoft.com/office/drawing/2014/main" xmlns="" val="1258199888"/>
                    </a:ext>
                  </a:extLst>
                </a:gridCol>
                <a:gridCol w="809579">
                  <a:extLst>
                    <a:ext uri="{9D8B030D-6E8A-4147-A177-3AD203B41FA5}">
                      <a16:colId xmlns:a16="http://schemas.microsoft.com/office/drawing/2014/main" xmlns="" val="4185574784"/>
                    </a:ext>
                  </a:extLst>
                </a:gridCol>
                <a:gridCol w="827978">
                  <a:extLst>
                    <a:ext uri="{9D8B030D-6E8A-4147-A177-3AD203B41FA5}">
                      <a16:colId xmlns:a16="http://schemas.microsoft.com/office/drawing/2014/main" xmlns="" val="3524960884"/>
                    </a:ext>
                  </a:extLst>
                </a:gridCol>
                <a:gridCol w="827978">
                  <a:extLst>
                    <a:ext uri="{9D8B030D-6E8A-4147-A177-3AD203B41FA5}">
                      <a16:colId xmlns:a16="http://schemas.microsoft.com/office/drawing/2014/main" xmlns="" val="1048151436"/>
                    </a:ext>
                  </a:extLst>
                </a:gridCol>
                <a:gridCol w="827978">
                  <a:extLst>
                    <a:ext uri="{9D8B030D-6E8A-4147-A177-3AD203B41FA5}">
                      <a16:colId xmlns:a16="http://schemas.microsoft.com/office/drawing/2014/main" xmlns="" val="2934377722"/>
                    </a:ext>
                  </a:extLst>
                </a:gridCol>
              </a:tblGrid>
              <a:tr h="649980">
                <a:tc>
                  <a:txBody>
                    <a:bodyPr/>
                    <a:lstStyle/>
                    <a:p>
                      <a:pPr algn="ctr" fontAlgn="ctr"/>
                      <a:r>
                        <a:rPr lang="en-US" sz="1000" b="1" i="0" u="none" strike="noStrike">
                          <a:solidFill>
                            <a:srgbClr val="FFFFFF"/>
                          </a:solidFill>
                          <a:effectLst/>
                          <a:latin typeface="Calibri" panose="020F0502020204030204" pitchFamily="34" charset="0"/>
                        </a:rPr>
                        <a:t>Station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Date</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Depth Maximum (ft)</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Salinity Minimum (psu)</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Salinity Maximum (psu)</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Dissolved Oxygen Minimum (mg/L)</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Dissolved Oxygen Maximum (mg/L)</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extLst>
                  <a:ext uri="{0D108BD9-81ED-4DB2-BD59-A6C34878D82A}">
                    <a16:rowId xmlns:a16="http://schemas.microsoft.com/office/drawing/2014/main" xmlns="" val="3165179243"/>
                  </a:ext>
                </a:extLst>
              </a:tr>
              <a:tr h="354636">
                <a:tc>
                  <a:txBody>
                    <a:bodyPr/>
                    <a:lstStyle/>
                    <a:p>
                      <a:pPr algn="ctr" fontAlgn="ctr"/>
                      <a:r>
                        <a:rPr lang="en-US" sz="1000" b="0" i="0" u="none" strike="noStrike">
                          <a:solidFill>
                            <a:srgbClr val="247BA0"/>
                          </a:solidFill>
                          <a:effectLst/>
                          <a:latin typeface="Calibri" panose="020F0502020204030204" pitchFamily="34" charset="0"/>
                        </a:rPr>
                        <a:t>Pine Island</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9/8/2017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13.48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20.1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29.2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5.3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510709020"/>
                  </a:ext>
                </a:extLst>
              </a:tr>
              <a:tr h="354636">
                <a:tc>
                  <a:txBody>
                    <a:bodyPr/>
                    <a:lstStyle/>
                    <a:p>
                      <a:pPr algn="ctr" fontAlgn="ctr"/>
                      <a:r>
                        <a:rPr lang="en-US" sz="1000" b="0" i="0" u="none" strike="noStrike">
                          <a:solidFill>
                            <a:srgbClr val="247BA0"/>
                          </a:solidFill>
                          <a:effectLst/>
                          <a:latin typeface="Calibri" panose="020F0502020204030204" pitchFamily="34" charset="0"/>
                        </a:rPr>
                        <a:t>Pine Island</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9/9/2017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14.07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19.5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31.1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5.1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6.0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740518224"/>
                  </a:ext>
                </a:extLst>
              </a:tr>
              <a:tr h="354636">
                <a:tc>
                  <a:txBody>
                    <a:bodyPr/>
                    <a:lstStyle/>
                    <a:p>
                      <a:pPr algn="ctr" fontAlgn="ctr"/>
                      <a:r>
                        <a:rPr lang="en-US" sz="1000" b="0" i="0" u="none" strike="noStrike">
                          <a:solidFill>
                            <a:srgbClr val="247BA0"/>
                          </a:solidFill>
                          <a:effectLst/>
                          <a:latin typeface="Calibri" panose="020F0502020204030204" pitchFamily="34" charset="0"/>
                        </a:rPr>
                        <a:t>Pine Island</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9/10/2017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14.83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18.3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31.9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5.8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6.5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785057674"/>
                  </a:ext>
                </a:extLst>
              </a:tr>
              <a:tr h="354636">
                <a:tc>
                  <a:txBody>
                    <a:bodyPr/>
                    <a:lstStyle/>
                    <a:p>
                      <a:pPr algn="ctr" fontAlgn="ctr"/>
                      <a:r>
                        <a:rPr lang="en-US" sz="1000" b="0" i="0" u="none" strike="noStrike">
                          <a:solidFill>
                            <a:srgbClr val="247BA0"/>
                          </a:solidFill>
                          <a:effectLst/>
                          <a:latin typeface="Calibri" panose="020F0502020204030204" pitchFamily="34" charset="0"/>
                        </a:rPr>
                        <a:t>Pine Island</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9/11/2017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16.40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12.6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6.4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6.8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63079533"/>
                  </a:ext>
                </a:extLst>
              </a:tr>
              <a:tr h="354636">
                <a:tc>
                  <a:txBody>
                    <a:bodyPr/>
                    <a:lstStyle/>
                    <a:p>
                      <a:pPr algn="ctr" fontAlgn="ctr"/>
                      <a:r>
                        <a:rPr lang="en-US" sz="1000" b="1" i="0" u="none" strike="noStrike" dirty="0">
                          <a:solidFill>
                            <a:srgbClr val="247BA0"/>
                          </a:solidFill>
                          <a:effectLst/>
                          <a:latin typeface="Calibri" panose="020F0502020204030204" pitchFamily="34" charset="0"/>
                        </a:rPr>
                        <a:t>Pine Island</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9/12/2017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13.52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4.7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14.9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4.2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6.2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916113686"/>
                  </a:ext>
                </a:extLst>
              </a:tr>
            </a:tbl>
          </a:graphicData>
        </a:graphic>
      </p:graphicFrame>
      <p:sp>
        <p:nvSpPr>
          <p:cNvPr id="15" name="Rectangle 14"/>
          <p:cNvSpPr/>
          <p:nvPr/>
        </p:nvSpPr>
        <p:spPr>
          <a:xfrm>
            <a:off x="1639667" y="2749749"/>
            <a:ext cx="6035040" cy="348018"/>
          </a:xfrm>
          <a:prstGeom prst="rect">
            <a:avLst/>
          </a:prstGeom>
          <a:solidFill>
            <a:srgbClr val="D9D9D9">
              <a:alpha val="25098"/>
            </a:srgbClr>
          </a:solidFill>
          <a:ln w="28575">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xmlns="" id="{B4ED6FFD-DF9B-4B96-A7FD-69E178B8BEF1}"/>
              </a:ext>
            </a:extLst>
          </p:cNvPr>
          <p:cNvSpPr txBox="1"/>
          <p:nvPr/>
        </p:nvSpPr>
        <p:spPr>
          <a:xfrm>
            <a:off x="2064086" y="5070265"/>
            <a:ext cx="1769534" cy="553998"/>
          </a:xfrm>
          <a:prstGeom prst="rect">
            <a:avLst/>
          </a:prstGeom>
          <a:solidFill>
            <a:srgbClr val="F2F2F2">
              <a:alpha val="50196"/>
            </a:srgbClr>
          </a:solidFill>
        </p:spPr>
        <p:txBody>
          <a:bodyPr wrap="square" rtlCol="0">
            <a:spAutoFit/>
          </a:bodyPr>
          <a:lstStyle/>
          <a:p>
            <a:r>
              <a:rPr lang="en-US" sz="1000" b="1" dirty="0">
                <a:solidFill>
                  <a:srgbClr val="707070"/>
                </a:solidFill>
              </a:rPr>
              <a:t>A big and fast drop </a:t>
            </a:r>
            <a:r>
              <a:rPr lang="en-US" sz="1000" b="1" dirty="0" smtClean="0">
                <a:solidFill>
                  <a:srgbClr val="707070"/>
                </a:solidFill>
              </a:rPr>
              <a:t>in salinity </a:t>
            </a:r>
            <a:r>
              <a:rPr lang="en-US" sz="1000" b="1" dirty="0">
                <a:solidFill>
                  <a:srgbClr val="707070"/>
                </a:solidFill>
              </a:rPr>
              <a:t>occurred </a:t>
            </a:r>
            <a:r>
              <a:rPr lang="en-US" sz="1000" b="1" dirty="0" smtClean="0">
                <a:solidFill>
                  <a:srgbClr val="707070"/>
                </a:solidFill>
              </a:rPr>
              <a:t>as flooding </a:t>
            </a:r>
            <a:r>
              <a:rPr lang="en-US" sz="1000" b="1" dirty="0">
                <a:solidFill>
                  <a:srgbClr val="707070"/>
                </a:solidFill>
              </a:rPr>
              <a:t>followed </a:t>
            </a:r>
            <a:r>
              <a:rPr lang="en-US" sz="1000" b="1" dirty="0" smtClean="0">
                <a:solidFill>
                  <a:srgbClr val="707070"/>
                </a:solidFill>
              </a:rPr>
              <a:t/>
            </a:r>
            <a:br>
              <a:rPr lang="en-US" sz="1000" b="1" dirty="0" smtClean="0">
                <a:solidFill>
                  <a:srgbClr val="707070"/>
                </a:solidFill>
              </a:rPr>
            </a:br>
            <a:r>
              <a:rPr lang="en-US" sz="1000" b="1" dirty="0" smtClean="0">
                <a:solidFill>
                  <a:srgbClr val="707070"/>
                </a:solidFill>
              </a:rPr>
              <a:t>after heavy rainfall</a:t>
            </a:r>
            <a:endParaRPr lang="en-US" sz="1000" b="1" dirty="0">
              <a:solidFill>
                <a:srgbClr val="707070"/>
              </a:solidFill>
            </a:endParaRPr>
          </a:p>
        </p:txBody>
      </p:sp>
      <p:cxnSp>
        <p:nvCxnSpPr>
          <p:cNvPr id="17" name="Curved Connector 34">
            <a:extLst>
              <a:ext uri="{FF2B5EF4-FFF2-40B4-BE49-F238E27FC236}">
                <a16:creationId xmlns:a16="http://schemas.microsoft.com/office/drawing/2014/main" xmlns="" id="{B1A7B1D3-B695-4937-8C1B-A7DEBB1140A1}"/>
              </a:ext>
            </a:extLst>
          </p:cNvPr>
          <p:cNvCxnSpPr>
            <a:cxnSpLocks/>
          </p:cNvCxnSpPr>
          <p:nvPr/>
        </p:nvCxnSpPr>
        <p:spPr>
          <a:xfrm rot="5400000">
            <a:off x="2807489" y="5678523"/>
            <a:ext cx="381876" cy="99147"/>
          </a:xfrm>
          <a:prstGeom prst="curvedConnector3">
            <a:avLst>
              <a:gd name="adj1" fmla="val 50000"/>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xmlns="" id="{432CC664-AD80-4C25-A998-8709BB2EE161}"/>
              </a:ext>
            </a:extLst>
          </p:cNvPr>
          <p:cNvSpPr txBox="1"/>
          <p:nvPr/>
        </p:nvSpPr>
        <p:spPr>
          <a:xfrm>
            <a:off x="650428" y="5359446"/>
            <a:ext cx="1183662" cy="400110"/>
          </a:xfrm>
          <a:prstGeom prst="rect">
            <a:avLst/>
          </a:prstGeom>
          <a:noFill/>
        </p:spPr>
        <p:txBody>
          <a:bodyPr wrap="square" rtlCol="0">
            <a:spAutoFit/>
          </a:bodyPr>
          <a:lstStyle/>
          <a:p>
            <a:r>
              <a:rPr lang="en-US" sz="1000" b="1" dirty="0" smtClean="0">
                <a:solidFill>
                  <a:srgbClr val="247BA0"/>
                </a:solidFill>
              </a:rPr>
              <a:t>Pre-Storm Levels </a:t>
            </a:r>
            <a:r>
              <a:rPr lang="en-US" sz="1000" b="1" dirty="0" smtClean="0">
                <a:solidFill>
                  <a:srgbClr val="247BA0"/>
                </a:solidFill>
              </a:rPr>
              <a:t>~18 to &gt;30 </a:t>
            </a:r>
            <a:r>
              <a:rPr lang="en-US" sz="1000" b="1" dirty="0" err="1" smtClean="0">
                <a:solidFill>
                  <a:srgbClr val="247BA0"/>
                </a:solidFill>
              </a:rPr>
              <a:t>psu</a:t>
            </a:r>
            <a:endParaRPr lang="en-US" sz="1000" b="1" dirty="0">
              <a:solidFill>
                <a:srgbClr val="247BA0"/>
              </a:solidFill>
            </a:endParaRPr>
          </a:p>
        </p:txBody>
      </p:sp>
      <p:sp>
        <p:nvSpPr>
          <p:cNvPr id="20" name="TextBox 19">
            <a:extLst>
              <a:ext uri="{FF2B5EF4-FFF2-40B4-BE49-F238E27FC236}">
                <a16:creationId xmlns:a16="http://schemas.microsoft.com/office/drawing/2014/main" xmlns="" id="{3C14E4F6-A001-4B8C-8F8C-013F18BF9D9E}"/>
              </a:ext>
            </a:extLst>
          </p:cNvPr>
          <p:cNvSpPr txBox="1"/>
          <p:nvPr/>
        </p:nvSpPr>
        <p:spPr>
          <a:xfrm>
            <a:off x="2456170" y="4689966"/>
            <a:ext cx="1183662" cy="400110"/>
          </a:xfrm>
          <a:prstGeom prst="rect">
            <a:avLst/>
          </a:prstGeom>
          <a:noFill/>
        </p:spPr>
        <p:txBody>
          <a:bodyPr wrap="square" rtlCol="0">
            <a:spAutoFit/>
          </a:bodyPr>
          <a:lstStyle/>
          <a:p>
            <a:r>
              <a:rPr lang="en-US" sz="1000" b="1" dirty="0" smtClean="0">
                <a:solidFill>
                  <a:srgbClr val="247BA0"/>
                </a:solidFill>
              </a:rPr>
              <a:t>Post-Storm Levels </a:t>
            </a:r>
            <a:r>
              <a:rPr lang="en-US" sz="1000" b="1" dirty="0" smtClean="0">
                <a:solidFill>
                  <a:srgbClr val="247BA0"/>
                </a:solidFill>
              </a:rPr>
              <a:t>&lt;5 to &lt;10 </a:t>
            </a:r>
            <a:r>
              <a:rPr lang="en-US" sz="1000" b="1" dirty="0" err="1" smtClean="0">
                <a:solidFill>
                  <a:srgbClr val="247BA0"/>
                </a:solidFill>
              </a:rPr>
              <a:t>psu</a:t>
            </a:r>
            <a:endParaRPr lang="en-US" sz="1000" b="1" dirty="0">
              <a:solidFill>
                <a:srgbClr val="247BA0"/>
              </a:solidFill>
            </a:endParaRPr>
          </a:p>
        </p:txBody>
      </p:sp>
      <p:sp>
        <p:nvSpPr>
          <p:cNvPr id="22" name="TextBox 21">
            <a:extLst>
              <a:ext uri="{FF2B5EF4-FFF2-40B4-BE49-F238E27FC236}">
                <a16:creationId xmlns:a16="http://schemas.microsoft.com/office/drawing/2014/main" xmlns="" id="{2C0BE5E7-B474-49F4-8EC2-5171F768EA8A}"/>
              </a:ext>
            </a:extLst>
          </p:cNvPr>
          <p:cNvSpPr txBox="1"/>
          <p:nvPr/>
        </p:nvSpPr>
        <p:spPr>
          <a:xfrm>
            <a:off x="6482679" y="4586311"/>
            <a:ext cx="1138440" cy="553998"/>
          </a:xfrm>
          <a:prstGeom prst="rect">
            <a:avLst/>
          </a:prstGeom>
          <a:solidFill>
            <a:srgbClr val="F2F2F2">
              <a:alpha val="50196"/>
            </a:srgbClr>
          </a:solidFill>
        </p:spPr>
        <p:txBody>
          <a:bodyPr wrap="square" rtlCol="0">
            <a:spAutoFit/>
          </a:bodyPr>
          <a:lstStyle/>
          <a:p>
            <a:r>
              <a:rPr lang="en-US" sz="1000" b="1" dirty="0" smtClean="0">
                <a:solidFill>
                  <a:schemeClr val="bg2">
                    <a:lumMod val="50000"/>
                  </a:schemeClr>
                </a:solidFill>
              </a:rPr>
              <a:t>Dissolved oxygen </a:t>
            </a:r>
          </a:p>
          <a:p>
            <a:r>
              <a:rPr lang="en-US" sz="1000" b="1" dirty="0">
                <a:solidFill>
                  <a:schemeClr val="bg2">
                    <a:lumMod val="50000"/>
                  </a:schemeClr>
                </a:solidFill>
              </a:rPr>
              <a:t>l</a:t>
            </a:r>
            <a:r>
              <a:rPr lang="en-US" sz="1000" b="1" dirty="0" smtClean="0">
                <a:solidFill>
                  <a:schemeClr val="bg2">
                    <a:lumMod val="50000"/>
                  </a:schemeClr>
                </a:solidFill>
              </a:rPr>
              <a:t>evels increased during the storm</a:t>
            </a:r>
            <a:endParaRPr lang="en-US" sz="1000" b="1" dirty="0">
              <a:solidFill>
                <a:schemeClr val="bg2">
                  <a:lumMod val="50000"/>
                </a:schemeClr>
              </a:solidFill>
            </a:endParaRPr>
          </a:p>
        </p:txBody>
      </p:sp>
      <p:cxnSp>
        <p:nvCxnSpPr>
          <p:cNvPr id="23" name="Straight Arrow Connector 22">
            <a:extLst>
              <a:ext uri="{FF2B5EF4-FFF2-40B4-BE49-F238E27FC236}">
                <a16:creationId xmlns:a16="http://schemas.microsoft.com/office/drawing/2014/main" xmlns="" id="{A33B07C4-55CF-4015-BEA8-0A1D0CC20A06}"/>
              </a:ext>
            </a:extLst>
          </p:cNvPr>
          <p:cNvCxnSpPr>
            <a:cxnSpLocks/>
          </p:cNvCxnSpPr>
          <p:nvPr/>
        </p:nvCxnSpPr>
        <p:spPr>
          <a:xfrm flipH="1">
            <a:off x="6086658" y="4783219"/>
            <a:ext cx="365760" cy="0"/>
          </a:xfrm>
          <a:prstGeom prst="straightConnector1">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contact"/>
          <p:cNvSpPr>
            <a:spLocks noGrp="1"/>
          </p:cNvSpPr>
          <p:nvPr>
            <p:ph type="body" sz="quarter" idx="16"/>
          </p:nvPr>
        </p:nvSpPr>
        <p:spPr>
          <a:xfrm>
            <a:off x="273091" y="5089638"/>
            <a:ext cx="3749040" cy="640080"/>
          </a:xfrm>
        </p:spPr>
        <p:txBody>
          <a:bodyPr/>
          <a:lstStyle/>
          <a:p>
            <a:r>
              <a:rPr/>
              <a:t>Kaitlyn Dietz, Coastal Training Coordinator
e: gtmresearchreserve@gtmnerr.org
p: 904.823.4500</a:t>
            </a:r>
          </a:p>
        </p:txBody>
      </p:sp>
      <p:sp>
        <p:nvSpPr>
          <p:cNvPr id="3" name="txt_nerr_data"/>
          <p:cNvSpPr>
            <a:spLocks noGrp="1"/>
          </p:cNvSpPr>
          <p:nvPr>
            <p:ph type="body" sz="quarter" idx="22"/>
          </p:nvPr>
        </p:nvSpPr>
        <p:spPr>
          <a:xfrm>
            <a:off x="273050" y="6414641"/>
            <a:ext cx="3749040" cy="640080"/>
          </a:xfrm>
        </p:spPr>
        <p:txBody>
          <a:bodyPr/>
          <a:lstStyle/>
          <a:p>
            <a:r>
              <a:rPr dirty="0"/>
              <a:t>Visit </a:t>
            </a:r>
            <a:r>
              <a:rPr b="1" u="sng" dirty="0">
                <a:solidFill>
                  <a:srgbClr val="AEBA41"/>
                </a:solidFill>
                <a:hlinkClick r:id="rId2"/>
              </a:rPr>
              <a:t>www.nerrsdata.org</a:t>
            </a:r>
            <a:r>
              <a:rPr dirty="0">
                <a:hlinkClick r:id="rId2"/>
              </a:rPr>
              <a:t> </a:t>
            </a:r>
            <a:r>
              <a:rPr dirty="0"/>
              <a:t>to view and download weather and water quality data from GTM NERR.</a:t>
            </a:r>
          </a:p>
        </p:txBody>
      </p:sp>
      <p:sp>
        <p:nvSpPr>
          <p:cNvPr id="4" name="txt_explore"/>
          <p:cNvSpPr>
            <a:spLocks noGrp="1"/>
          </p:cNvSpPr>
          <p:nvPr>
            <p:ph type="body" sz="quarter" idx="23"/>
          </p:nvPr>
        </p:nvSpPr>
        <p:spPr>
          <a:xfrm>
            <a:off x="273050" y="7684072"/>
            <a:ext cx="4114800" cy="914400"/>
          </a:xfrm>
        </p:spPr>
        <p:txBody>
          <a:bodyPr/>
          <a:lstStyle/>
          <a:p>
            <a:r>
              <a:rPr dirty="0"/>
              <a:t>Interested in learning more? Visit </a:t>
            </a:r>
            <a:r>
              <a:rPr b="1" u="sng" dirty="0">
                <a:solidFill>
                  <a:srgbClr val="AEBA41"/>
                </a:solidFill>
                <a:hlinkClick r:id="rId3"/>
              </a:rPr>
              <a:t>www.gtmnerr.org</a:t>
            </a:r>
            <a:r>
              <a:rPr dirty="0"/>
              <a:t>. 
For video, news updates, and online storm data and prediction visualization tools, check out our Storm Story Map at </a:t>
            </a:r>
            <a:r>
              <a:rPr b="1" u="sng" dirty="0">
                <a:solidFill>
                  <a:srgbClr val="AEBA41"/>
                </a:solidFill>
              </a:rPr>
              <a:t>www.storm storymap.url</a:t>
            </a:r>
            <a:r>
              <a:rPr dirty="0"/>
              <a:t>.</a:t>
            </a:r>
          </a:p>
        </p:txBody>
      </p:sp>
      <p:sp>
        <p:nvSpPr>
          <p:cNvPr id="5" name="txt_social_handle"/>
          <p:cNvSpPr>
            <a:spLocks noGrp="1"/>
          </p:cNvSpPr>
          <p:nvPr>
            <p:ph type="body" sz="quarter" idx="13"/>
          </p:nvPr>
        </p:nvSpPr>
        <p:spPr>
          <a:xfrm>
            <a:off x="5725154" y="9122680"/>
            <a:ext cx="1828800" cy="228600"/>
          </a:xfrm>
        </p:spPr>
        <p:txBody>
          <a:bodyPr/>
          <a:lstStyle/>
          <a:p>
            <a:r>
              <a:rPr/>
              <a:t>@GTMResearchReserve</a:t>
            </a:r>
          </a:p>
        </p:txBody>
      </p:sp>
      <p:pic>
        <p:nvPicPr>
          <p:cNvPr id="6" name="img_nerr_1"/>
          <p:cNvPicPr>
            <a:picLocks noGrp="1"/>
          </p:cNvPicPr>
          <p:nvPr>
            <p:ph type="pic" sz="quarter" idx="19"/>
          </p:nvPr>
        </p:nvPicPr>
        <p:blipFill>
          <a:blip r:embed="rId4" cstate="print"/>
          <a:stretch>
            <a:fillRect/>
          </a:stretch>
        </p:blipFill>
        <p:spPr>
          <a:xfrm>
            <a:off x="4672965" y="0"/>
            <a:ext cx="3108960" cy="2194560"/>
          </a:xfrm>
          <a:prstGeom prst="rect">
            <a:avLst/>
          </a:prstGeom>
        </p:spPr>
      </p:pic>
      <p:pic>
        <p:nvPicPr>
          <p:cNvPr id="7" name="img_nerr_2"/>
          <p:cNvPicPr>
            <a:picLocks noGrp="1"/>
          </p:cNvPicPr>
          <p:nvPr>
            <p:ph type="pic" sz="quarter" idx="20"/>
          </p:nvPr>
        </p:nvPicPr>
        <p:blipFill>
          <a:blip r:embed="rId5" cstate="print"/>
          <a:stretch>
            <a:fillRect/>
          </a:stretch>
        </p:blipFill>
        <p:spPr>
          <a:xfrm>
            <a:off x="4675197" y="2188210"/>
            <a:ext cx="3108960" cy="2377440"/>
          </a:xfrm>
          <a:prstGeom prst="rect">
            <a:avLst/>
          </a:prstGeom>
        </p:spPr>
      </p:pic>
      <p:pic>
        <p:nvPicPr>
          <p:cNvPr id="8" name="img_nerr_3"/>
          <p:cNvPicPr>
            <a:picLocks noGrp="1"/>
          </p:cNvPicPr>
          <p:nvPr>
            <p:ph type="pic" sz="quarter" idx="24"/>
          </p:nvPr>
        </p:nvPicPr>
        <p:blipFill>
          <a:blip r:embed="rId6" cstate="print"/>
          <a:stretch>
            <a:fillRect/>
          </a:stretch>
        </p:blipFill>
        <p:spPr>
          <a:xfrm>
            <a:off x="4672965" y="4552950"/>
            <a:ext cx="3108960" cy="2286000"/>
          </a:xfrm>
          <a:prstGeom prst="rect">
            <a:avLst/>
          </a:prstGeom>
        </p:spPr>
      </p:pic>
      <p:pic>
        <p:nvPicPr>
          <p:cNvPr id="9" name="img_nerr_4"/>
          <p:cNvPicPr>
            <a:picLocks noGrp="1"/>
          </p:cNvPicPr>
          <p:nvPr>
            <p:ph type="pic" sz="quarter" idx="21"/>
          </p:nvPr>
        </p:nvPicPr>
        <p:blipFill>
          <a:blip r:embed="rId7" cstate="print"/>
          <a:stretch>
            <a:fillRect/>
          </a:stretch>
        </p:blipFill>
        <p:spPr>
          <a:xfrm>
            <a:off x="4672965" y="6788194"/>
            <a:ext cx="3108960" cy="1920240"/>
          </a:xfrm>
          <a:prstGeom prst="rect">
            <a:avLst/>
          </a:prstGeom>
        </p:spPr>
      </p:pic>
    </p:spTree>
  </p:cSld>
  <p:clrMapOvr>
    <a:masterClrMapping/>
  </p:clrMapOvr>
</p:sld>
</file>

<file path=ppt/theme/theme1.xml><?xml version="1.0" encoding="utf-8"?>
<a:theme xmlns:a="http://schemas.openxmlformats.org/drawingml/2006/main" name="Office Theme">
  <a:themeElements>
    <a:clrScheme name="NERR_Storm_Story">
      <a:dk1>
        <a:srgbClr val="404040"/>
      </a:dk1>
      <a:lt1>
        <a:srgbClr val="FFFFFF"/>
      </a:lt1>
      <a:dk2>
        <a:srgbClr val="247BA0"/>
      </a:dk2>
      <a:lt2>
        <a:srgbClr val="E7E6E6"/>
      </a:lt2>
      <a:accent1>
        <a:srgbClr val="247BA0"/>
      </a:accent1>
      <a:accent2>
        <a:srgbClr val="47A29B"/>
      </a:accent2>
      <a:accent3>
        <a:srgbClr val="AEBA41"/>
      </a:accent3>
      <a:accent4>
        <a:srgbClr val="C7E7E6"/>
      </a:accent4>
      <a:accent5>
        <a:srgbClr val="84CDED"/>
      </a:accent5>
      <a:accent6>
        <a:srgbClr val="404040"/>
      </a:accent6>
      <a:hlink>
        <a:srgbClr val="AEBA41"/>
      </a:hlink>
      <a:folHlink>
        <a:srgbClr val="AEBA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2724</TotalTime>
  <Words>1052</Words>
  <Application>Microsoft Office PowerPoint</Application>
  <PresentationFormat>Custom</PresentationFormat>
  <Paragraphs>143</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Roboto Light</vt:lpstr>
      <vt:lpstr>Segoe UI</vt:lpstr>
      <vt:lpstr>Segoe UI Semibold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Flynn</dc:creator>
  <cp:lastModifiedBy>ModelRun</cp:lastModifiedBy>
  <cp:revision>135</cp:revision>
  <dcterms:created xsi:type="dcterms:W3CDTF">2021-12-21T14:21:49Z</dcterms:created>
  <dcterms:modified xsi:type="dcterms:W3CDTF">2022-06-01T00:56:50Z</dcterms:modified>
</cp:coreProperties>
</file>